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embeddedFontLs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iuKJ8C0/fN0FA7dDCXFBDk2b/X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HelveticaNeue-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90b78d93a_0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b90b78d93a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90b78d93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b90b78d93a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b90b78d93a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90b78d93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b90b78d93a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b90b78d93a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0b78d93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b90b78d93a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b90b78d93a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90b78d93a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b90b78d93a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b90b78d93a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90b78d93a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b90b78d93a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b90b78d93a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90b78d93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b90b78d93a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b90b78d93a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90b78d93a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b90b78d93a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b90b78d93a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90b78d93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b90b78d93a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b90b78d93a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90b78d93a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b90b78d93a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b90b78d93a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90b78d93a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b90b78d93a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b90b78d93a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a27c76dc1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aa27c76dc1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gaa27c76dc1_0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90b78d93a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b90b78d93a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b90b78d93a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90b78d93a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b90b78d93a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b90b78d93a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8f2cc6346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b8f2cc6346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b8f2cc6346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8f2cc64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b8f2cc64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b8f2cc64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8f2cc647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b8f2cc647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b8f2cc6476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8f2cc647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b8f2cc6476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b8f2cc6476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f2cc647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b8f2cc6476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b8f2cc6476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8f2cc647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b8f2cc6476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b8f2cc6476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f2cc647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b8f2cc6476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b8f2cc6476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90b78d93a_0_1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b90b78d93a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7b47135f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37b47135f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37b47135f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a27c76dc1_0_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8" name="Google Shape;358;gaa27c76dc1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90b78d93a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gb90b78d93a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90b78d93a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b90b78d93a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90b78d93a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b90b78d93a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90b78d93a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b90b78d93a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90b78d93a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b90b78d93a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90b78d93a_0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b90b78d93a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96fd7a238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b96fd7a238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b96fd7a238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a27c76dc1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aa27c76dc1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96fd7a23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b96fd7a238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b96fd7a238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90b78d93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b90b78d93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90b78d93a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b90b78d93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rincipal">
  <p:cSld name="Título principal">
    <p:spTree>
      <p:nvGrpSpPr>
        <p:cNvPr id="12" name="Shape 12"/>
        <p:cNvGrpSpPr/>
        <p:nvPr/>
      </p:nvGrpSpPr>
      <p:grpSpPr>
        <a:xfrm>
          <a:off x="0" y="0"/>
          <a:ext cx="0" cy="0"/>
          <a:chOff x="0" y="0"/>
          <a:chExt cx="0" cy="0"/>
        </a:xfrm>
      </p:grpSpPr>
      <p:sp>
        <p:nvSpPr>
          <p:cNvPr id="13" name="Google Shape;13;p11"/>
          <p:cNvSpPr txBox="1"/>
          <p:nvPr>
            <p:ph type="ctrTitle"/>
          </p:nvPr>
        </p:nvSpPr>
        <p:spPr>
          <a:xfrm>
            <a:off x="1300235" y="2297874"/>
            <a:ext cx="10363200" cy="113112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1"/>
          <p:cNvSpPr txBox="1"/>
          <p:nvPr>
            <p:ph idx="1" type="subTitle"/>
          </p:nvPr>
        </p:nvSpPr>
        <p:spPr>
          <a:xfrm>
            <a:off x="1300235" y="3537914"/>
            <a:ext cx="9144000" cy="80548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5" name="Google Shape;15;p11"/>
          <p:cNvSpPr txBox="1"/>
          <p:nvPr>
            <p:ph idx="2" type="body"/>
          </p:nvPr>
        </p:nvSpPr>
        <p:spPr>
          <a:xfrm>
            <a:off x="8064499" y="4412203"/>
            <a:ext cx="3598935" cy="37411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11"/>
          <p:cNvSpPr txBox="1"/>
          <p:nvPr>
            <p:ph idx="3" type="body"/>
          </p:nvPr>
        </p:nvSpPr>
        <p:spPr>
          <a:xfrm>
            <a:off x="8064499" y="4840691"/>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11"/>
          <p:cNvSpPr txBox="1"/>
          <p:nvPr>
            <p:ph idx="4" type="body"/>
          </p:nvPr>
        </p:nvSpPr>
        <p:spPr>
          <a:xfrm>
            <a:off x="8064499" y="5177539"/>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8" name="Google Shape;18;p11"/>
          <p:cNvPicPr preferRelativeResize="0"/>
          <p:nvPr/>
        </p:nvPicPr>
        <p:blipFill rotWithShape="1">
          <a:blip r:embed="rId2">
            <a:alphaModFix/>
          </a:blip>
          <a:srcRect b="0" l="0" r="0" t="0"/>
          <a:stretch/>
        </p:blipFill>
        <p:spPr>
          <a:xfrm>
            <a:off x="10444235" y="149224"/>
            <a:ext cx="1493520" cy="607765"/>
          </a:xfrm>
          <a:prstGeom prst="rect">
            <a:avLst/>
          </a:prstGeom>
          <a:noFill/>
          <a:ln>
            <a:noFill/>
          </a:ln>
        </p:spPr>
      </p:pic>
      <p:pic>
        <p:nvPicPr>
          <p:cNvPr descr="https://lh6.googleusercontent.com/ZLGXLiyYQBDC3pNpzHlajnnY_WFW4j1mFpcX-qbvfs-xIsFhx2UUvf9cSRhJuQ-mGmXch_v7iOKH5eOYv2CunZheDTkcgPle13S0W0a56GxS1VAULDj-2kKjIumYR8nb6RJ32us8" id="19" name="Google Shape;19;p11"/>
          <p:cNvPicPr preferRelativeResize="0"/>
          <p:nvPr/>
        </p:nvPicPr>
        <p:blipFill rotWithShape="1">
          <a:blip r:embed="rId3">
            <a:alphaModFix/>
          </a:blip>
          <a:srcRect b="0" l="0" r="0" t="0"/>
          <a:stretch/>
        </p:blipFill>
        <p:spPr>
          <a:xfrm>
            <a:off x="975177" y="5373586"/>
            <a:ext cx="2606224" cy="1484415"/>
          </a:xfrm>
          <a:prstGeom prst="rect">
            <a:avLst/>
          </a:prstGeom>
          <a:noFill/>
          <a:ln>
            <a:noFill/>
          </a:ln>
        </p:spPr>
      </p:pic>
      <p:sp>
        <p:nvSpPr>
          <p:cNvPr id="20" name="Google Shape;20;p11"/>
          <p:cNvSpPr txBox="1"/>
          <p:nvPr>
            <p:ph idx="5" type="body"/>
          </p:nvPr>
        </p:nvSpPr>
        <p:spPr>
          <a:xfrm>
            <a:off x="4402065" y="4412203"/>
            <a:ext cx="3598935" cy="37411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11"/>
          <p:cNvSpPr txBox="1"/>
          <p:nvPr>
            <p:ph idx="6" type="body"/>
          </p:nvPr>
        </p:nvSpPr>
        <p:spPr>
          <a:xfrm>
            <a:off x="4402065" y="4840691"/>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 name="Google Shape;22;p11"/>
          <p:cNvSpPr txBox="1"/>
          <p:nvPr>
            <p:ph idx="7" type="body"/>
          </p:nvPr>
        </p:nvSpPr>
        <p:spPr>
          <a:xfrm>
            <a:off x="4402065" y="5177539"/>
            <a:ext cx="3598935" cy="28229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0"/>
              </a:spcBef>
              <a:spcAft>
                <a:spcPts val="0"/>
              </a:spcAft>
              <a:buClr>
                <a:srgbClr val="0070C0"/>
              </a:buClr>
              <a:buSzPts val="1600"/>
              <a:buFont typeface="Arial"/>
              <a:buNone/>
              <a:defRPr b="0" i="0" sz="1600" u="none" cap="none" strike="noStrike">
                <a:solidFill>
                  <a:srgbClr val="0070C0"/>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1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Índice">
  <p:cSld name="Índice">
    <p:spTree>
      <p:nvGrpSpPr>
        <p:cNvPr id="24" name="Shape 24"/>
        <p:cNvGrpSpPr/>
        <p:nvPr/>
      </p:nvGrpSpPr>
      <p:grpSpPr>
        <a:xfrm>
          <a:off x="0" y="0"/>
          <a:ext cx="0" cy="0"/>
          <a:chOff x="0" y="0"/>
          <a:chExt cx="0" cy="0"/>
        </a:xfrm>
      </p:grpSpPr>
      <p:sp>
        <p:nvSpPr>
          <p:cNvPr id="25" name="Google Shape;25;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00B0F0"/>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3"/>
          <p:cNvSpPr txBox="1"/>
          <p:nvPr/>
        </p:nvSpPr>
        <p:spPr>
          <a:xfrm>
            <a:off x="838200" y="345124"/>
            <a:ext cx="10515600" cy="62152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Índice de la clase</a:t>
            </a:r>
            <a:endParaRPr b="1" i="0" sz="3600" u="none" cap="none" strike="noStrike">
              <a:solidFill>
                <a:schemeClr val="dk1"/>
              </a:solidFill>
              <a:latin typeface="Calibri"/>
              <a:ea typeface="Calibri"/>
              <a:cs typeface="Calibri"/>
              <a:sym typeface="Calibri"/>
            </a:endParaRPr>
          </a:p>
        </p:txBody>
      </p:sp>
      <p:sp>
        <p:nvSpPr>
          <p:cNvPr id="27" name="Google Shape;27;p1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námica o sprint" showMasterSp="0">
  <p:cSld name="Dinámica o sprint">
    <p:spTree>
      <p:nvGrpSpPr>
        <p:cNvPr id="28" name="Shape 28"/>
        <p:cNvGrpSpPr/>
        <p:nvPr/>
      </p:nvGrpSpPr>
      <p:grpSpPr>
        <a:xfrm>
          <a:off x="0" y="0"/>
          <a:ext cx="0" cy="0"/>
          <a:chOff x="0" y="0"/>
          <a:chExt cx="0" cy="0"/>
        </a:xfrm>
      </p:grpSpPr>
      <p:sp>
        <p:nvSpPr>
          <p:cNvPr id="29" name="Google Shape;29;p15"/>
          <p:cNvSpPr txBox="1"/>
          <p:nvPr>
            <p:ph type="ctrTitle"/>
          </p:nvPr>
        </p:nvSpPr>
        <p:spPr>
          <a:xfrm>
            <a:off x="2452438" y="658912"/>
            <a:ext cx="9225035" cy="113112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15"/>
          <p:cNvSpPr txBox="1"/>
          <p:nvPr>
            <p:ph idx="1" type="subTitle"/>
          </p:nvPr>
        </p:nvSpPr>
        <p:spPr>
          <a:xfrm>
            <a:off x="2438399" y="1967875"/>
            <a:ext cx="9225035" cy="43059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grpSp>
        <p:nvGrpSpPr>
          <p:cNvPr id="31" name="Google Shape;31;p15"/>
          <p:cNvGrpSpPr/>
          <p:nvPr/>
        </p:nvGrpSpPr>
        <p:grpSpPr>
          <a:xfrm>
            <a:off x="-352959" y="10302"/>
            <a:ext cx="2103423" cy="3574571"/>
            <a:chOff x="2364841" y="425886"/>
            <a:chExt cx="2103423" cy="3574571"/>
          </a:xfrm>
        </p:grpSpPr>
        <p:sp>
          <p:nvSpPr>
            <p:cNvPr id="32" name="Google Shape;32;p15"/>
            <p:cNvSpPr/>
            <p:nvPr/>
          </p:nvSpPr>
          <p:spPr>
            <a:xfrm rot="-9000000">
              <a:off x="2485265" y="581759"/>
              <a:ext cx="810774" cy="698943"/>
            </a:xfrm>
            <a:prstGeom prst="triangle">
              <a:avLst>
                <a:gd fmla="val 50000" name="adj"/>
              </a:avLst>
            </a:prstGeom>
            <a:solidFill>
              <a:srgbClr val="FAD3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 name="Google Shape;33;p15"/>
            <p:cNvSpPr/>
            <p:nvPr/>
          </p:nvSpPr>
          <p:spPr>
            <a:xfrm rot="-9000000">
              <a:off x="3185107" y="989259"/>
              <a:ext cx="810774" cy="698943"/>
            </a:xfrm>
            <a:prstGeom prst="triangle">
              <a:avLst>
                <a:gd fmla="val 50000" name="adj"/>
              </a:avLst>
            </a:prstGeom>
            <a:solidFill>
              <a:srgbClr val="FF7C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 name="Google Shape;34;p15"/>
            <p:cNvSpPr/>
            <p:nvPr/>
          </p:nvSpPr>
          <p:spPr>
            <a:xfrm rot="1794778">
              <a:off x="2833478" y="785511"/>
              <a:ext cx="810774" cy="698943"/>
            </a:xfrm>
            <a:prstGeom prst="triangle">
              <a:avLst>
                <a:gd fmla="val 50000" name="adj"/>
              </a:avLst>
            </a:prstGeom>
            <a:solidFill>
              <a:srgbClr val="F7A3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 name="Google Shape;35;p15"/>
            <p:cNvSpPr/>
            <p:nvPr/>
          </p:nvSpPr>
          <p:spPr>
            <a:xfrm rot="1794778">
              <a:off x="3536736" y="1193015"/>
              <a:ext cx="810774" cy="698943"/>
            </a:xfrm>
            <a:prstGeom prst="triangle">
              <a:avLst>
                <a:gd fmla="val 50000" name="adj"/>
              </a:avLst>
            </a:prstGeom>
            <a:solidFill>
              <a:srgbClr val="FF454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15"/>
            <p:cNvSpPr/>
            <p:nvPr/>
          </p:nvSpPr>
          <p:spPr>
            <a:xfrm rot="-9000000">
              <a:off x="3188198" y="2737033"/>
              <a:ext cx="810774" cy="698943"/>
            </a:xfrm>
            <a:prstGeom prst="triangle">
              <a:avLst>
                <a:gd fmla="val 50000" name="adj"/>
              </a:avLst>
            </a:prstGeom>
            <a:solidFill>
              <a:srgbClr val="0087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15"/>
            <p:cNvSpPr/>
            <p:nvPr/>
          </p:nvSpPr>
          <p:spPr>
            <a:xfrm rot="-9000000">
              <a:off x="2485266" y="3145641"/>
              <a:ext cx="810774" cy="698943"/>
            </a:xfrm>
            <a:prstGeom prst="triangle">
              <a:avLst>
                <a:gd fmla="val 50000" name="adj"/>
              </a:avLst>
            </a:prstGeom>
            <a:solidFill>
              <a:srgbClr val="008F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 name="Google Shape;38;p15"/>
            <p:cNvSpPr/>
            <p:nvPr/>
          </p:nvSpPr>
          <p:spPr>
            <a:xfrm rot="1794778">
              <a:off x="2834762" y="2539064"/>
              <a:ext cx="810774" cy="698943"/>
            </a:xfrm>
            <a:prstGeom prst="triangle">
              <a:avLst>
                <a:gd fmla="val 50000" name="adj"/>
              </a:avLst>
            </a:prstGeom>
            <a:solidFill>
              <a:srgbClr val="03AC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 name="Google Shape;39;p15"/>
            <p:cNvSpPr/>
            <p:nvPr/>
          </p:nvSpPr>
          <p:spPr>
            <a:xfrm rot="1794778">
              <a:off x="3537218" y="2130454"/>
              <a:ext cx="810774" cy="698943"/>
            </a:xfrm>
            <a:prstGeom prst="triangle">
              <a:avLst>
                <a:gd fmla="val 50000" name="adj"/>
              </a:avLst>
            </a:prstGeom>
            <a:solidFill>
              <a:srgbClr val="40AA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0" name="Google Shape;40;p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un contenedor SIN bullets">
  <p:cSld name="Título y un contenedor SIN bullets">
    <p:spTree>
      <p:nvGrpSpPr>
        <p:cNvPr id="41" name="Shape 41"/>
        <p:cNvGrpSpPr/>
        <p:nvPr/>
      </p:nvGrpSpPr>
      <p:grpSpPr>
        <a:xfrm>
          <a:off x="0" y="0"/>
          <a:ext cx="0" cy="0"/>
          <a:chOff x="0" y="0"/>
          <a:chExt cx="0" cy="0"/>
        </a:xfrm>
      </p:grpSpPr>
      <p:sp>
        <p:nvSpPr>
          <p:cNvPr id="42" name="Google Shape;42;p22"/>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22"/>
          <p:cNvSpPr txBox="1"/>
          <p:nvPr>
            <p:ph type="title"/>
          </p:nvPr>
        </p:nvSpPr>
        <p:spPr>
          <a:xfrm>
            <a:off x="838200" y="345124"/>
            <a:ext cx="10515600" cy="62152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 name="Google Shape;44;p22"/>
          <p:cNvSpPr txBox="1"/>
          <p:nvPr>
            <p:ph idx="2" type="subTitle"/>
          </p:nvPr>
        </p:nvSpPr>
        <p:spPr>
          <a:xfrm>
            <a:off x="838200" y="1005842"/>
            <a:ext cx="10515600" cy="261256"/>
          </a:xfrm>
          <a:prstGeom prst="rect">
            <a:avLst/>
          </a:prstGeom>
          <a:noFill/>
          <a:ln>
            <a:noFill/>
          </a:ln>
        </p:spPr>
        <p:txBody>
          <a:bodyPr anchorCtr="0" anchor="ctr" bIns="0" lIns="91425" spcFirstLastPara="1" rIns="91425" wrap="square" tIns="0">
            <a:noAutofit/>
          </a:bodyPr>
          <a:lstStyle>
            <a:lvl1pPr lvl="0" marR="0" rtl="0" algn="l">
              <a:lnSpc>
                <a:spcPct val="100000"/>
              </a:lnSpc>
              <a:spcBef>
                <a:spcPts val="0"/>
              </a:spcBef>
              <a:spcAft>
                <a:spcPts val="0"/>
              </a:spcAft>
              <a:buClr>
                <a:srgbClr val="3F3F3F"/>
              </a:buClr>
              <a:buSzPts val="1280"/>
              <a:buFont typeface="Calibri"/>
              <a:buNone/>
              <a:defRPr b="0" i="0" sz="18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45" name="Google Shape;45;p22"/>
          <p:cNvSpPr txBox="1"/>
          <p:nvPr>
            <p:ph idx="3" type="body"/>
          </p:nvPr>
        </p:nvSpPr>
        <p:spPr>
          <a:xfrm>
            <a:off x="838200" y="6223263"/>
            <a:ext cx="10515600" cy="3822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rgbClr val="00B0F0"/>
              </a:buClr>
              <a:buSzPts val="1200"/>
              <a:buFont typeface="Arial"/>
              <a:buNone/>
              <a:defRPr b="0" i="0" sz="1200" u="none" cap="none" strike="noStrike">
                <a:solidFill>
                  <a:srgbClr val="595959"/>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showMasterSp="0">
  <p:cSld name="Cierre">
    <p:spTree>
      <p:nvGrpSpPr>
        <p:cNvPr id="47" name="Shape 47"/>
        <p:cNvGrpSpPr/>
        <p:nvPr/>
      </p:nvGrpSpPr>
      <p:grpSpPr>
        <a:xfrm>
          <a:off x="0" y="0"/>
          <a:ext cx="0" cy="0"/>
          <a:chOff x="0" y="0"/>
          <a:chExt cx="0" cy="0"/>
        </a:xfrm>
      </p:grpSpPr>
      <p:pic>
        <p:nvPicPr>
          <p:cNvPr id="48" name="Google Shape;48;p20"/>
          <p:cNvPicPr preferRelativeResize="0"/>
          <p:nvPr/>
        </p:nvPicPr>
        <p:blipFill rotWithShape="1">
          <a:blip r:embed="rId2">
            <a:alphaModFix/>
          </a:blip>
          <a:srcRect b="0" l="0" r="0" t="0"/>
          <a:stretch/>
        </p:blipFill>
        <p:spPr>
          <a:xfrm>
            <a:off x="265594" y="-2231"/>
            <a:ext cx="11660813" cy="6858000"/>
          </a:xfrm>
          <a:prstGeom prst="rect">
            <a:avLst/>
          </a:prstGeom>
          <a:noFill/>
          <a:ln>
            <a:noFill/>
          </a:ln>
        </p:spPr>
      </p:pic>
      <p:pic>
        <p:nvPicPr>
          <p:cNvPr id="49" name="Google Shape;49;p20"/>
          <p:cNvPicPr preferRelativeResize="0"/>
          <p:nvPr/>
        </p:nvPicPr>
        <p:blipFill rotWithShape="1">
          <a:blip r:embed="rId3">
            <a:alphaModFix/>
          </a:blip>
          <a:srcRect b="0" l="0" r="0" t="0"/>
          <a:stretch/>
        </p:blipFill>
        <p:spPr>
          <a:xfrm>
            <a:off x="2928785" y="4411606"/>
            <a:ext cx="2043857" cy="831716"/>
          </a:xfrm>
          <a:prstGeom prst="rect">
            <a:avLst/>
          </a:prstGeom>
          <a:noFill/>
          <a:ln>
            <a:noFill/>
          </a:ln>
        </p:spPr>
      </p:pic>
      <p:pic>
        <p:nvPicPr>
          <p:cNvPr descr="https://lh6.googleusercontent.com/ZLGXLiyYQBDC3pNpzHlajnnY_WFW4j1mFpcX-qbvfs-xIsFhx2UUvf9cSRhJuQ-mGmXch_v7iOKH5eOYv2CunZheDTkcgPle13S0W0a56GxS1VAULDj-2kKjIumYR8nb6RJ32us8" id="50" name="Google Shape;50;p20"/>
          <p:cNvPicPr preferRelativeResize="0"/>
          <p:nvPr/>
        </p:nvPicPr>
        <p:blipFill rotWithShape="1">
          <a:blip r:embed="rId4">
            <a:alphaModFix/>
          </a:blip>
          <a:srcRect b="31638" l="0" r="0" t="14821"/>
          <a:stretch/>
        </p:blipFill>
        <p:spPr>
          <a:xfrm>
            <a:off x="5557533" y="4439638"/>
            <a:ext cx="2635516" cy="803684"/>
          </a:xfrm>
          <a:prstGeom prst="rect">
            <a:avLst/>
          </a:prstGeom>
          <a:noFill/>
          <a:ln>
            <a:noFill/>
          </a:ln>
        </p:spPr>
      </p:pic>
      <p:sp>
        <p:nvSpPr>
          <p:cNvPr id="51" name="Google Shape;51;p20"/>
          <p:cNvSpPr txBox="1"/>
          <p:nvPr/>
        </p:nvSpPr>
        <p:spPr>
          <a:xfrm>
            <a:off x="2624554" y="2663563"/>
            <a:ext cx="5846081" cy="1165491"/>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6000"/>
              <a:buFont typeface="Calibri"/>
              <a:buNone/>
            </a:pPr>
            <a:r>
              <a:rPr b="1" i="0" lang="en-US" sz="6000" u="none" cap="none" strike="noStrike">
                <a:solidFill>
                  <a:schemeClr val="dk1"/>
                </a:solidFill>
                <a:latin typeface="Calibri"/>
                <a:ea typeface="Calibri"/>
                <a:cs typeface="Calibri"/>
                <a:sym typeface="Calibri"/>
              </a:rPr>
              <a:t>Muchas gracias</a:t>
            </a:r>
            <a:endParaRPr b="0" i="0" sz="1400" u="none" cap="none" strike="noStrike">
              <a:solidFill>
                <a:srgbClr val="000000"/>
              </a:solidFill>
              <a:latin typeface="Arial"/>
              <a:ea typeface="Arial"/>
              <a:cs typeface="Arial"/>
              <a:sym typeface="Arial"/>
            </a:endParaRPr>
          </a:p>
        </p:txBody>
      </p:sp>
      <p:sp>
        <p:nvSpPr>
          <p:cNvPr id="52" name="Google Shape;52;p20"/>
          <p:cNvSpPr txBox="1"/>
          <p:nvPr/>
        </p:nvSpPr>
        <p:spPr>
          <a:xfrm>
            <a:off x="2624553" y="3683146"/>
            <a:ext cx="5846081" cy="229186"/>
          </a:xfrm>
          <a:prstGeom prst="rect">
            <a:avLst/>
          </a:prstGeom>
          <a:noFill/>
          <a:ln>
            <a:noFill/>
          </a:ln>
        </p:spPr>
        <p:txBody>
          <a:bodyPr anchorCtr="0" anchor="b"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555"/>
              <a:buFont typeface="Calibri"/>
              <a:buNone/>
            </a:pPr>
            <a:br>
              <a:rPr b="0" i="0" lang="en-US" sz="555" u="none" cap="none" strike="noStrike">
                <a:solidFill>
                  <a:schemeClr val="dk1"/>
                </a:solidFill>
                <a:latin typeface="Calibri"/>
                <a:ea typeface="Calibri"/>
                <a:cs typeface="Calibri"/>
                <a:sym typeface="Calibri"/>
              </a:rPr>
            </a:br>
            <a:r>
              <a:rPr b="0" i="0" lang="en-US" sz="555" u="none" cap="none" strike="noStrike">
                <a:solidFill>
                  <a:srgbClr val="444444"/>
                </a:solidFill>
                <a:latin typeface="Helvetica Neue"/>
                <a:ea typeface="Helvetica Neue"/>
                <a:cs typeface="Helvetica Neue"/>
                <a:sym typeface="Helvetica Neue"/>
              </a:rPr>
              <a:t>01001101 01110101 01100011 01101000 01100001 01110011 00100000 01100111 01110010 01100001 01100011 01101001 01100001 01110011</a:t>
            </a:r>
            <a:endParaRPr b="1" i="0" sz="555" u="none" cap="none" strike="noStrike">
              <a:solidFill>
                <a:schemeClr val="dk1"/>
              </a:solidFill>
              <a:latin typeface="Calibri"/>
              <a:ea typeface="Calibri"/>
              <a:cs typeface="Calibri"/>
              <a:sym typeface="Calibri"/>
            </a:endParaRPr>
          </a:p>
        </p:txBody>
      </p:sp>
      <p:grpSp>
        <p:nvGrpSpPr>
          <p:cNvPr id="53" name="Google Shape;53;p20"/>
          <p:cNvGrpSpPr/>
          <p:nvPr/>
        </p:nvGrpSpPr>
        <p:grpSpPr>
          <a:xfrm>
            <a:off x="-12700" y="-2229"/>
            <a:ext cx="2705821" cy="6860233"/>
            <a:chOff x="-12700" y="-2229"/>
            <a:chExt cx="2705821" cy="6860233"/>
          </a:xfrm>
        </p:grpSpPr>
        <p:sp>
          <p:nvSpPr>
            <p:cNvPr id="54" name="Google Shape;54;p20"/>
            <p:cNvSpPr/>
            <p:nvPr/>
          </p:nvSpPr>
          <p:spPr>
            <a:xfrm>
              <a:off x="-270" y="5986919"/>
              <a:ext cx="1742170" cy="871085"/>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 name="Google Shape;55;p20"/>
            <p:cNvSpPr/>
            <p:nvPr/>
          </p:nvSpPr>
          <p:spPr>
            <a:xfrm rot="5400000">
              <a:off x="-409146" y="403358"/>
              <a:ext cx="1616927" cy="805754"/>
            </a:xfrm>
            <a:prstGeom prst="triangle">
              <a:avLst>
                <a:gd fmla="val 50000" name="adj"/>
              </a:avLst>
            </a:prstGeom>
            <a:solidFill>
              <a:srgbClr val="F05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 name="Google Shape;56;p20"/>
            <p:cNvSpPr/>
            <p:nvPr/>
          </p:nvSpPr>
          <p:spPr>
            <a:xfrm rot="2700000">
              <a:off x="255135" y="1128813"/>
              <a:ext cx="1231900" cy="1231900"/>
            </a:xfrm>
            <a:prstGeom prst="rect">
              <a:avLst/>
            </a:prstGeom>
            <a:solidFill>
              <a:srgbClr val="374E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20"/>
            <p:cNvSpPr/>
            <p:nvPr/>
          </p:nvSpPr>
          <p:spPr>
            <a:xfrm rot="5400000">
              <a:off x="-418287" y="5523999"/>
              <a:ext cx="1616927" cy="805754"/>
            </a:xfrm>
            <a:prstGeom prst="triangle">
              <a:avLst>
                <a:gd fmla="val 50000" name="adj"/>
              </a:avLst>
            </a:prstGeom>
            <a:solidFill>
              <a:srgbClr val="F05C6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 name="Google Shape;58;p20"/>
            <p:cNvSpPr/>
            <p:nvPr/>
          </p:nvSpPr>
          <p:spPr>
            <a:xfrm rot="2700000">
              <a:off x="254864" y="4372397"/>
              <a:ext cx="1231900" cy="1231900"/>
            </a:xfrm>
            <a:prstGeom prst="rect">
              <a:avLst/>
            </a:prstGeom>
            <a:solidFill>
              <a:srgbClr val="FAD3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20"/>
            <p:cNvSpPr/>
            <p:nvPr/>
          </p:nvSpPr>
          <p:spPr>
            <a:xfrm rot="2700000">
              <a:off x="1206086" y="5311919"/>
              <a:ext cx="1231900" cy="1231900"/>
            </a:xfrm>
            <a:prstGeom prst="rect">
              <a:avLst/>
            </a:prstGeom>
            <a:solidFill>
              <a:srgbClr val="40AA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0" name="Google Shape;60;p2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ción">
  <p:cSld name="Sección">
    <p:spTree>
      <p:nvGrpSpPr>
        <p:cNvPr id="61" name="Shape 61"/>
        <p:cNvGrpSpPr/>
        <p:nvPr/>
      </p:nvGrpSpPr>
      <p:grpSpPr>
        <a:xfrm>
          <a:off x="0" y="0"/>
          <a:ext cx="0" cy="0"/>
          <a:chOff x="0" y="0"/>
          <a:chExt cx="0" cy="0"/>
        </a:xfrm>
      </p:grpSpPr>
      <p:sp>
        <p:nvSpPr>
          <p:cNvPr id="62" name="Google Shape;62;p14"/>
          <p:cNvSpPr txBox="1"/>
          <p:nvPr>
            <p:ph type="ctrTitle"/>
          </p:nvPr>
        </p:nvSpPr>
        <p:spPr>
          <a:xfrm>
            <a:off x="1930400" y="2297874"/>
            <a:ext cx="9733035" cy="1131126"/>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chemeClr val="dk1"/>
              </a:buClr>
              <a:buSzPts val="3600"/>
              <a:buFont typeface="Calibri"/>
              <a:buNone/>
              <a:defRPr b="1"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3" name="Google Shape;63;p14"/>
          <p:cNvSpPr txBox="1"/>
          <p:nvPr>
            <p:ph idx="1" type="subTitle"/>
          </p:nvPr>
        </p:nvSpPr>
        <p:spPr>
          <a:xfrm>
            <a:off x="2519435" y="3537914"/>
            <a:ext cx="9144000" cy="805486"/>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64" name="Google Shape;64;p1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bliografía y lecturas complementarias">
  <p:cSld name="Bibliografía y lecturas complementarias">
    <p:spTree>
      <p:nvGrpSpPr>
        <p:cNvPr id="65" name="Shape 65"/>
        <p:cNvGrpSpPr/>
        <p:nvPr/>
      </p:nvGrpSpPr>
      <p:grpSpPr>
        <a:xfrm>
          <a:off x="0" y="0"/>
          <a:ext cx="0" cy="0"/>
          <a:chOff x="0" y="0"/>
          <a:chExt cx="0" cy="0"/>
        </a:xfrm>
      </p:grpSpPr>
      <p:sp>
        <p:nvSpPr>
          <p:cNvPr id="66" name="Google Shape;66;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rgbClr val="00B0F0"/>
              </a:buClr>
              <a:buSzPts val="2000"/>
              <a:buFont typeface="Arial"/>
              <a:buChar char="•"/>
              <a:defRPr b="0" i="0" sz="20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19"/>
          <p:cNvSpPr txBox="1"/>
          <p:nvPr/>
        </p:nvSpPr>
        <p:spPr>
          <a:xfrm>
            <a:off x="838200" y="347971"/>
            <a:ext cx="10515600" cy="621528"/>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Bibliografía y lecturas complementarias</a:t>
            </a:r>
            <a:endParaRPr b="0" i="0" sz="1400" u="none" cap="none" strike="noStrike">
              <a:solidFill>
                <a:srgbClr val="000000"/>
              </a:solidFill>
              <a:latin typeface="Arial"/>
              <a:ea typeface="Arial"/>
              <a:cs typeface="Arial"/>
              <a:sym typeface="Arial"/>
            </a:endParaRPr>
          </a:p>
        </p:txBody>
      </p:sp>
      <p:sp>
        <p:nvSpPr>
          <p:cNvPr id="68" name="Google Shape;68;p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69" name="Shape 69"/>
        <p:cNvGrpSpPr/>
        <p:nvPr/>
      </p:nvGrpSpPr>
      <p:grpSpPr>
        <a:xfrm>
          <a:off x="0" y="0"/>
          <a:ext cx="0" cy="0"/>
          <a:chOff x="0" y="0"/>
          <a:chExt cx="0" cy="0"/>
        </a:xfrm>
      </p:grpSpPr>
      <p:sp>
        <p:nvSpPr>
          <p:cNvPr id="70" name="Google Shape;70;p7"/>
          <p:cNvSpPr txBox="1"/>
          <p:nvPr>
            <p:ph type="title"/>
          </p:nvPr>
        </p:nvSpPr>
        <p:spPr>
          <a:xfrm>
            <a:off x="132383" y="274639"/>
            <a:ext cx="11854192" cy="687888"/>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1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 name="Google Shape;71;p7"/>
          <p:cNvSpPr txBox="1"/>
          <p:nvPr>
            <p:ph idx="1" type="body"/>
          </p:nvPr>
        </p:nvSpPr>
        <p:spPr>
          <a:xfrm>
            <a:off x="132383" y="1141288"/>
            <a:ext cx="11854192" cy="481434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pic>
        <p:nvPicPr>
          <p:cNvPr id="72" name="Google Shape;72;p7"/>
          <p:cNvPicPr preferRelativeResize="0"/>
          <p:nvPr/>
        </p:nvPicPr>
        <p:blipFill rotWithShape="1">
          <a:blip r:embed="rId2">
            <a:alphaModFix/>
          </a:blip>
          <a:srcRect b="0" l="0" r="0" t="0"/>
          <a:stretch/>
        </p:blipFill>
        <p:spPr>
          <a:xfrm>
            <a:off x="9489372" y="6311614"/>
            <a:ext cx="2496488" cy="383975"/>
          </a:xfrm>
          <a:prstGeom prst="rect">
            <a:avLst/>
          </a:prstGeom>
          <a:noFill/>
          <a:ln>
            <a:noFill/>
          </a:ln>
        </p:spPr>
      </p:pic>
      <p:pic>
        <p:nvPicPr>
          <p:cNvPr id="73" name="Google Shape;73;p7"/>
          <p:cNvPicPr preferRelativeResize="0"/>
          <p:nvPr/>
        </p:nvPicPr>
        <p:blipFill rotWithShape="1">
          <a:blip r:embed="rId3">
            <a:alphaModFix/>
          </a:blip>
          <a:srcRect b="0" l="0" r="0" t="0"/>
          <a:stretch/>
        </p:blipFill>
        <p:spPr>
          <a:xfrm>
            <a:off x="54157" y="6126165"/>
            <a:ext cx="662321" cy="6621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74" name="Shape 74"/>
        <p:cNvGrpSpPr/>
        <p:nvPr/>
      </p:nvGrpSpPr>
      <p:grpSpPr>
        <a:xfrm>
          <a:off x="0" y="0"/>
          <a:ext cx="0" cy="0"/>
          <a:chOff x="0" y="0"/>
          <a:chExt cx="0" cy="0"/>
        </a:xfrm>
      </p:grpSpPr>
      <p:sp>
        <p:nvSpPr>
          <p:cNvPr id="75" name="Google Shape;75;p8"/>
          <p:cNvSpPr txBox="1"/>
          <p:nvPr>
            <p:ph type="title"/>
          </p:nvPr>
        </p:nvSpPr>
        <p:spPr>
          <a:xfrm>
            <a:off x="0" y="0"/>
            <a:ext cx="3000000" cy="30000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SzPts val="1400"/>
              <a:buNone/>
              <a:defRPr b="0" i="0" sz="3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 name="Google Shape;76;p8"/>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7" name="Google Shape;77;p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8" name="Google Shape;78;p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9" name="Google Shape;79;p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a:lvl1pPr>
            <a:lvl2pPr indent="0" lvl="1" marL="0" marR="0" algn="r">
              <a:lnSpc>
                <a:spcPct val="100000"/>
              </a:lnSpc>
              <a:spcBef>
                <a:spcPts val="0"/>
              </a:spcBef>
              <a:spcAft>
                <a:spcPts val="0"/>
              </a:spcAft>
              <a:buClr>
                <a:srgbClr val="000000"/>
              </a:buClr>
              <a:buSzPts val="1300"/>
              <a:buFont typeface="Arial"/>
              <a:buNone/>
              <a:defRPr/>
            </a:lvl2pPr>
            <a:lvl3pPr indent="0" lvl="2" marL="0" marR="0" algn="r">
              <a:lnSpc>
                <a:spcPct val="100000"/>
              </a:lnSpc>
              <a:spcBef>
                <a:spcPts val="0"/>
              </a:spcBef>
              <a:spcAft>
                <a:spcPts val="0"/>
              </a:spcAft>
              <a:buClr>
                <a:srgbClr val="000000"/>
              </a:buClr>
              <a:buSzPts val="1300"/>
              <a:buFont typeface="Arial"/>
              <a:buNone/>
              <a:defRPr/>
            </a:lvl3pPr>
            <a:lvl4pPr indent="0" lvl="3" marL="0" marR="0" algn="r">
              <a:lnSpc>
                <a:spcPct val="100000"/>
              </a:lnSpc>
              <a:spcBef>
                <a:spcPts val="0"/>
              </a:spcBef>
              <a:spcAft>
                <a:spcPts val="0"/>
              </a:spcAft>
              <a:buClr>
                <a:srgbClr val="000000"/>
              </a:buClr>
              <a:buSzPts val="1300"/>
              <a:buFont typeface="Arial"/>
              <a:buNone/>
              <a:defRPr/>
            </a:lvl4pPr>
            <a:lvl5pPr indent="0" lvl="4" marL="0" marR="0" algn="r">
              <a:lnSpc>
                <a:spcPct val="100000"/>
              </a:lnSpc>
              <a:spcBef>
                <a:spcPts val="0"/>
              </a:spcBef>
              <a:spcAft>
                <a:spcPts val="0"/>
              </a:spcAft>
              <a:buClr>
                <a:srgbClr val="000000"/>
              </a:buClr>
              <a:buSzPts val="1300"/>
              <a:buFont typeface="Arial"/>
              <a:buNone/>
              <a:defRPr/>
            </a:lvl5pPr>
            <a:lvl6pPr indent="0" lvl="5" marL="0" marR="0" algn="r">
              <a:lnSpc>
                <a:spcPct val="100000"/>
              </a:lnSpc>
              <a:spcBef>
                <a:spcPts val="0"/>
              </a:spcBef>
              <a:spcAft>
                <a:spcPts val="0"/>
              </a:spcAft>
              <a:buClr>
                <a:srgbClr val="000000"/>
              </a:buClr>
              <a:buSzPts val="1300"/>
              <a:buFont typeface="Arial"/>
              <a:buNone/>
              <a:defRPr/>
            </a:lvl6pPr>
            <a:lvl7pPr indent="0" lvl="6" marL="0" marR="0" algn="r">
              <a:lnSpc>
                <a:spcPct val="100000"/>
              </a:lnSpc>
              <a:spcBef>
                <a:spcPts val="0"/>
              </a:spcBef>
              <a:spcAft>
                <a:spcPts val="0"/>
              </a:spcAft>
              <a:buClr>
                <a:srgbClr val="000000"/>
              </a:buClr>
              <a:buSzPts val="1300"/>
              <a:buFont typeface="Arial"/>
              <a:buNone/>
              <a:defRPr/>
            </a:lvl7pPr>
            <a:lvl8pPr indent="0" lvl="7" marL="0" marR="0" algn="r">
              <a:lnSpc>
                <a:spcPct val="100000"/>
              </a:lnSpc>
              <a:spcBef>
                <a:spcPts val="0"/>
              </a:spcBef>
              <a:spcAft>
                <a:spcPts val="0"/>
              </a:spcAft>
              <a:buClr>
                <a:srgbClr val="000000"/>
              </a:buClr>
              <a:buSzPts val="1300"/>
              <a:buFont typeface="Arial"/>
              <a:buNone/>
              <a:defRPr/>
            </a:lvl8pPr>
            <a:lvl9pPr indent="0" lvl="8" marL="0" marR="0" algn="r">
              <a:lnSpc>
                <a:spcPct val="100000"/>
              </a:lnSpc>
              <a:spcBef>
                <a:spcPts val="0"/>
              </a:spcBef>
              <a:spcAft>
                <a:spcPts val="0"/>
              </a:spcAft>
              <a:buClr>
                <a:srgbClr val="000000"/>
              </a:buClr>
              <a:buSzPts val="13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0"/>
          <p:cNvPicPr preferRelativeResize="0"/>
          <p:nvPr/>
        </p:nvPicPr>
        <p:blipFill rotWithShape="1">
          <a:blip r:embed="rId1">
            <a:alphaModFix/>
          </a:blip>
          <a:srcRect b="6536" l="0" r="0" t="5615"/>
          <a:stretch/>
        </p:blipFill>
        <p:spPr>
          <a:xfrm>
            <a:off x="0" y="0"/>
            <a:ext cx="596675" cy="6858000"/>
          </a:xfrm>
          <a:prstGeom prst="rect">
            <a:avLst/>
          </a:prstGeom>
          <a:noFill/>
          <a:ln>
            <a:noFill/>
          </a:ln>
        </p:spPr>
      </p:pic>
      <p:sp>
        <p:nvSpPr>
          <p:cNvPr id="11" name="Google Shape;11;p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towardsdatascience.com/vis-amz-83dea6fcb059"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9.png"/><Relationship Id="rId10" Type="http://schemas.openxmlformats.org/officeDocument/2006/relationships/image" Target="../media/image37.png"/><Relationship Id="rId9"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b90b78d93a_0_244"/>
          <p:cNvSpPr txBox="1"/>
          <p:nvPr>
            <p:ph type="ctrTitle"/>
          </p:nvPr>
        </p:nvSpPr>
        <p:spPr>
          <a:xfrm>
            <a:off x="1300235" y="2297874"/>
            <a:ext cx="103632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Calibri"/>
              <a:buNone/>
            </a:pPr>
            <a:r>
              <a:rPr lang="en-US"/>
              <a:t>Aprendizaje No Supervisado</a:t>
            </a:r>
            <a:endParaRPr/>
          </a:p>
        </p:txBody>
      </p:sp>
      <p:sp>
        <p:nvSpPr>
          <p:cNvPr id="85" name="Google Shape;85;gb90b78d93a_0_244"/>
          <p:cNvSpPr txBox="1"/>
          <p:nvPr>
            <p:ph idx="2" type="body"/>
          </p:nvPr>
        </p:nvSpPr>
        <p:spPr>
          <a:xfrm>
            <a:off x="8064499"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Profesor 2</a:t>
            </a:r>
            <a:endParaRPr sz="2220"/>
          </a:p>
        </p:txBody>
      </p:sp>
      <p:sp>
        <p:nvSpPr>
          <p:cNvPr id="86" name="Google Shape;86;gb90b78d93a_0_244"/>
          <p:cNvSpPr txBox="1"/>
          <p:nvPr>
            <p:ph idx="3" type="body"/>
          </p:nvPr>
        </p:nvSpPr>
        <p:spPr>
          <a:xfrm>
            <a:off x="8064499"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None/>
            </a:pPr>
            <a:r>
              <a:rPr lang="en-US" sz="1480"/>
              <a:t>correo@ingenieros.udd.cl</a:t>
            </a:r>
            <a:endParaRPr sz="1480"/>
          </a:p>
          <a:p>
            <a:pPr indent="0" lvl="0" marL="0" rtl="0" algn="r">
              <a:lnSpc>
                <a:spcPct val="80000"/>
              </a:lnSpc>
              <a:spcBef>
                <a:spcPts val="0"/>
              </a:spcBef>
              <a:spcAft>
                <a:spcPts val="0"/>
              </a:spcAft>
              <a:buClr>
                <a:srgbClr val="0070C0"/>
              </a:buClr>
              <a:buSzPts val="1480"/>
              <a:buNone/>
            </a:pPr>
            <a:r>
              <a:t/>
            </a:r>
            <a:endParaRPr sz="1480"/>
          </a:p>
        </p:txBody>
      </p:sp>
      <p:sp>
        <p:nvSpPr>
          <p:cNvPr id="87" name="Google Shape;87;gb90b78d93a_0_244"/>
          <p:cNvSpPr txBox="1"/>
          <p:nvPr>
            <p:ph idx="4" type="body"/>
          </p:nvPr>
        </p:nvSpPr>
        <p:spPr>
          <a:xfrm>
            <a:off x="8064499" y="4796539"/>
            <a:ext cx="3598800" cy="2823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70C0"/>
              </a:buClr>
              <a:buSzPts val="1600"/>
              <a:buNone/>
            </a:pPr>
            <a:r>
              <a:rPr lang="en-US"/>
              <a:t>https://www.linkedin.com/in/XXX</a:t>
            </a:r>
            <a:endParaRPr/>
          </a:p>
          <a:p>
            <a:pPr indent="0" lvl="0" marL="0" rtl="0" algn="r">
              <a:lnSpc>
                <a:spcPct val="90000"/>
              </a:lnSpc>
              <a:spcBef>
                <a:spcPts val="0"/>
              </a:spcBef>
              <a:spcAft>
                <a:spcPts val="0"/>
              </a:spcAft>
              <a:buClr>
                <a:srgbClr val="0070C0"/>
              </a:buClr>
              <a:buSzPts val="1600"/>
              <a:buNone/>
            </a:pPr>
            <a:r>
              <a:t/>
            </a:r>
            <a:endParaRPr/>
          </a:p>
        </p:txBody>
      </p:sp>
      <p:sp>
        <p:nvSpPr>
          <p:cNvPr id="88" name="Google Shape;88;gb90b78d93a_0_244"/>
          <p:cNvSpPr txBox="1"/>
          <p:nvPr>
            <p:ph idx="5" type="body"/>
          </p:nvPr>
        </p:nvSpPr>
        <p:spPr>
          <a:xfrm>
            <a:off x="4402065" y="4031203"/>
            <a:ext cx="3598800" cy="3741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chemeClr val="dk1"/>
              </a:buClr>
              <a:buSzPts val="2220"/>
              <a:buNone/>
            </a:pPr>
            <a:r>
              <a:rPr lang="en-US" sz="2220"/>
              <a:t>Profesor 1</a:t>
            </a:r>
            <a:endParaRPr sz="2220"/>
          </a:p>
          <a:p>
            <a:pPr indent="0" lvl="0" marL="0" rtl="0" algn="r">
              <a:lnSpc>
                <a:spcPct val="90000"/>
              </a:lnSpc>
              <a:spcBef>
                <a:spcPts val="0"/>
              </a:spcBef>
              <a:spcAft>
                <a:spcPts val="0"/>
              </a:spcAft>
              <a:buClr>
                <a:schemeClr val="dk1"/>
              </a:buClr>
              <a:buSzPts val="2400"/>
              <a:buNone/>
            </a:pPr>
            <a:r>
              <a:t/>
            </a:r>
            <a:endParaRPr/>
          </a:p>
        </p:txBody>
      </p:sp>
      <p:sp>
        <p:nvSpPr>
          <p:cNvPr id="89" name="Google Shape;89;gb90b78d93a_0_244"/>
          <p:cNvSpPr txBox="1"/>
          <p:nvPr>
            <p:ph idx="6" type="body"/>
          </p:nvPr>
        </p:nvSpPr>
        <p:spPr>
          <a:xfrm>
            <a:off x="4402065" y="4459691"/>
            <a:ext cx="3598800" cy="2823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Clr>
                <a:srgbClr val="0070C0"/>
              </a:buClr>
              <a:buSzPts val="1480"/>
              <a:buFont typeface="Arial"/>
              <a:buNone/>
            </a:pPr>
            <a:r>
              <a:rPr lang="en-US" sz="1480"/>
              <a:t>correo</a:t>
            </a:r>
            <a:r>
              <a:rPr lang="en-US" sz="1480"/>
              <a:t>@ingenieros.udd.cl</a:t>
            </a:r>
            <a:endParaRPr sz="1480"/>
          </a:p>
          <a:p>
            <a:pPr indent="0" lvl="0" marL="0" rtl="0" algn="r">
              <a:lnSpc>
                <a:spcPct val="90000"/>
              </a:lnSpc>
              <a:spcBef>
                <a:spcPts val="0"/>
              </a:spcBef>
              <a:spcAft>
                <a:spcPts val="0"/>
              </a:spcAft>
              <a:buClr>
                <a:srgbClr val="0070C0"/>
              </a:buClr>
              <a:buSzPts val="1600"/>
              <a:buNone/>
            </a:pPr>
            <a:r>
              <a:t/>
            </a:r>
            <a:endParaRPr/>
          </a:p>
        </p:txBody>
      </p:sp>
      <p:sp>
        <p:nvSpPr>
          <p:cNvPr id="90" name="Google Shape;90;gb90b78d93a_0_244"/>
          <p:cNvSpPr txBox="1"/>
          <p:nvPr>
            <p:ph idx="7" type="body"/>
          </p:nvPr>
        </p:nvSpPr>
        <p:spPr>
          <a:xfrm>
            <a:off x="3514428" y="4796550"/>
            <a:ext cx="4486500" cy="282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rgbClr val="0070C0"/>
              </a:buClr>
              <a:buSzPts val="1600"/>
              <a:buFont typeface="Arial"/>
              <a:buNone/>
            </a:pPr>
            <a:r>
              <a:rPr lang="en-US"/>
              <a:t>https://www.linkedin.com/in/XXX</a:t>
            </a:r>
            <a:endParaRPr/>
          </a:p>
          <a:p>
            <a:pPr indent="0" lvl="0" marL="0" rtl="0" algn="r">
              <a:lnSpc>
                <a:spcPct val="90000"/>
              </a:lnSpc>
              <a:spcBef>
                <a:spcPts val="0"/>
              </a:spcBef>
              <a:spcAft>
                <a:spcPts val="0"/>
              </a:spcAft>
              <a:buSzPts val="1600"/>
              <a:buNone/>
            </a:pPr>
            <a:r>
              <a:t/>
            </a:r>
            <a:endParaRPr/>
          </a:p>
        </p:txBody>
      </p:sp>
      <p:pic>
        <p:nvPicPr>
          <p:cNvPr id="91" name="Google Shape;91;gb90b78d93a_0_244"/>
          <p:cNvPicPr preferRelativeResize="0"/>
          <p:nvPr/>
        </p:nvPicPr>
        <p:blipFill rotWithShape="1">
          <a:blip r:embed="rId3">
            <a:alphaModFix/>
          </a:blip>
          <a:srcRect b="0" l="0" r="0" t="0"/>
          <a:stretch/>
        </p:blipFill>
        <p:spPr>
          <a:xfrm>
            <a:off x="3711448" y="5682607"/>
            <a:ext cx="2384552" cy="874336"/>
          </a:xfrm>
          <a:prstGeom prst="rect">
            <a:avLst/>
          </a:prstGeom>
          <a:noFill/>
          <a:ln>
            <a:noFill/>
          </a:ln>
        </p:spPr>
      </p:pic>
      <p:sp>
        <p:nvSpPr>
          <p:cNvPr id="92" name="Google Shape;92;gb90b78d93a_0_244"/>
          <p:cNvSpPr txBox="1"/>
          <p:nvPr>
            <p:ph idx="1" type="subTitle"/>
          </p:nvPr>
        </p:nvSpPr>
        <p:spPr>
          <a:xfrm>
            <a:off x="1328585" y="3026239"/>
            <a:ext cx="9144000" cy="80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2400"/>
              <a:buNone/>
            </a:pPr>
            <a:r>
              <a:rPr lang="en-US"/>
              <a:t>Conceptos Básicos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b90b78d93a_0_15"/>
          <p:cNvSpPr txBox="1"/>
          <p:nvPr>
            <p:ph type="ctrTitle"/>
          </p:nvPr>
        </p:nvSpPr>
        <p:spPr>
          <a:xfrm>
            <a:off x="2452438" y="291487"/>
            <a:ext cx="7847787" cy="14984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Algoritmo K-means</a:t>
            </a:r>
            <a:endParaRPr u="sng"/>
          </a:p>
        </p:txBody>
      </p:sp>
      <p:sp>
        <p:nvSpPr>
          <p:cNvPr id="161" name="Google Shape;161;gb90b78d93a_0_15"/>
          <p:cNvSpPr txBox="1"/>
          <p:nvPr>
            <p:ph idx="1" type="subTitle"/>
          </p:nvPr>
        </p:nvSpPr>
        <p:spPr>
          <a:xfrm>
            <a:off x="1710950" y="1205875"/>
            <a:ext cx="9952449"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El algoritmo K-means tiene como objetivo encontrar y agrupar en clases los puntos de datos que tienen una alta similitud entre ellos. En los términos del algoritmo, esta similitud se entiende como lo opuesto de la distancia entre puntos de datos. Cuanto más cerca estén los puntos de datos, más similares y con más probabilidades de pertenecer al mismo clúster serán.</a:t>
            </a:r>
            <a:endParaRPr/>
          </a:p>
        </p:txBody>
      </p:sp>
      <p:sp>
        <p:nvSpPr>
          <p:cNvPr id="162" name="Google Shape;162;gb90b78d93a_0_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163" name="Google Shape;163;gb90b78d93a_0_15"/>
          <p:cNvPicPr preferRelativeResize="0"/>
          <p:nvPr/>
        </p:nvPicPr>
        <p:blipFill rotWithShape="1">
          <a:blip r:embed="rId3">
            <a:alphaModFix/>
          </a:blip>
          <a:srcRect b="0" l="0" r="0" t="0"/>
          <a:stretch/>
        </p:blipFill>
        <p:spPr>
          <a:xfrm>
            <a:off x="2982277" y="2892388"/>
            <a:ext cx="6667500" cy="353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b90b78d93a_0_23"/>
          <p:cNvSpPr txBox="1"/>
          <p:nvPr>
            <p:ph type="ctrTitle"/>
          </p:nvPr>
        </p:nvSpPr>
        <p:spPr>
          <a:xfrm>
            <a:off x="1483500" y="303475"/>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Pasos del Algoritmo K-means</a:t>
            </a:r>
            <a:endParaRPr u="sng"/>
          </a:p>
        </p:txBody>
      </p:sp>
      <p:sp>
        <p:nvSpPr>
          <p:cNvPr id="170" name="Google Shape;170;gb90b78d93a_0_23"/>
          <p:cNvSpPr txBox="1"/>
          <p:nvPr>
            <p:ph idx="1" type="subTitle"/>
          </p:nvPr>
        </p:nvSpPr>
        <p:spPr>
          <a:xfrm>
            <a:off x="1745673" y="1147308"/>
            <a:ext cx="9910169" cy="43059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AutoNum type="arabicPeriod"/>
            </a:pPr>
            <a:r>
              <a:rPr lang="en-US"/>
              <a:t>Elegir k, el número de clusters que queremos que nos encuentren.</a:t>
            </a:r>
            <a:endParaRPr/>
          </a:p>
          <a:p>
            <a:pPr indent="-355600" lvl="0" marL="457200" rtl="0" algn="just">
              <a:lnSpc>
                <a:spcPct val="90000"/>
              </a:lnSpc>
              <a:spcBef>
                <a:spcPts val="1000"/>
              </a:spcBef>
              <a:spcAft>
                <a:spcPts val="0"/>
              </a:spcAft>
              <a:buSzPts val="2000"/>
              <a:buAutoNum type="arabicPeriod"/>
            </a:pPr>
            <a:r>
              <a:rPr lang="en-US"/>
              <a:t>Luego, el algoritmo seleccionará aleatoriamente los centroides de cada grupo.</a:t>
            </a:r>
            <a:endParaRPr/>
          </a:p>
          <a:p>
            <a:pPr indent="-355600" lvl="0" marL="457200" rtl="0" algn="just">
              <a:lnSpc>
                <a:spcPct val="90000"/>
              </a:lnSpc>
              <a:spcBef>
                <a:spcPts val="1000"/>
              </a:spcBef>
              <a:spcAft>
                <a:spcPts val="0"/>
              </a:spcAft>
              <a:buSzPts val="2000"/>
              <a:buAutoNum type="arabicPeriod"/>
            </a:pPr>
            <a:r>
              <a:rPr lang="en-US"/>
              <a:t>Se asignará cada punto de datos al centroide más cercano (utilizando la distancia euclídea).</a:t>
            </a:r>
            <a:endParaRPr/>
          </a:p>
          <a:p>
            <a:pPr indent="-355600" lvl="0" marL="457200" rtl="0" algn="just">
              <a:lnSpc>
                <a:spcPct val="90000"/>
              </a:lnSpc>
              <a:spcBef>
                <a:spcPts val="1000"/>
              </a:spcBef>
              <a:spcAft>
                <a:spcPts val="0"/>
              </a:spcAft>
              <a:buSzPts val="2000"/>
              <a:buAutoNum type="arabicPeriod"/>
            </a:pPr>
            <a:r>
              <a:rPr lang="en-US"/>
              <a:t>Se calculará la inercia del conglomerado.</a:t>
            </a:r>
            <a:endParaRPr/>
          </a:p>
          <a:p>
            <a:pPr indent="-355600" lvl="0" marL="457200" rtl="0" algn="just">
              <a:lnSpc>
                <a:spcPct val="90000"/>
              </a:lnSpc>
              <a:spcBef>
                <a:spcPts val="1000"/>
              </a:spcBef>
              <a:spcAft>
                <a:spcPts val="0"/>
              </a:spcAft>
              <a:buSzPts val="2000"/>
              <a:buAutoNum type="arabicPeriod"/>
            </a:pPr>
            <a:r>
              <a:rPr lang="en-US"/>
              <a:t>Los nuevos centroides se calcularán como la media de los puntos que pertenecen al centroide del paso anterior. En otras palabras, calculando el error cuadrático mínimo de los puntos de datos al centro de cada cluster, moviendo el centro hacia ese punto.</a:t>
            </a:r>
            <a:endParaRPr/>
          </a:p>
          <a:p>
            <a:pPr indent="-355600" lvl="0" marL="457200" rtl="0" algn="just">
              <a:lnSpc>
                <a:spcPct val="90000"/>
              </a:lnSpc>
              <a:spcBef>
                <a:spcPts val="1000"/>
              </a:spcBef>
              <a:spcAft>
                <a:spcPts val="1000"/>
              </a:spcAft>
              <a:buSzPts val="2000"/>
              <a:buAutoNum type="arabicPeriod"/>
            </a:pPr>
            <a:r>
              <a:rPr lang="en-US"/>
              <a:t>Volver al paso 3.</a:t>
            </a:r>
            <a:endParaRPr/>
          </a:p>
        </p:txBody>
      </p:sp>
      <p:sp>
        <p:nvSpPr>
          <p:cNvPr id="171" name="Google Shape;171;gb90b78d93a_0_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b90b78d93a_0_31"/>
          <p:cNvSpPr txBox="1"/>
          <p:nvPr>
            <p:ph type="ctrTitle"/>
          </p:nvPr>
        </p:nvSpPr>
        <p:spPr>
          <a:xfrm>
            <a:off x="1847876" y="598456"/>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Hiperparámetros K-means</a:t>
            </a:r>
            <a:endParaRPr/>
          </a:p>
        </p:txBody>
      </p:sp>
      <p:sp>
        <p:nvSpPr>
          <p:cNvPr id="178" name="Google Shape;178;gb90b78d93a_0_31"/>
          <p:cNvSpPr txBox="1"/>
          <p:nvPr>
            <p:ph idx="1" type="subTitle"/>
          </p:nvPr>
        </p:nvSpPr>
        <p:spPr>
          <a:xfrm>
            <a:off x="1833837" y="1145419"/>
            <a:ext cx="9225000" cy="43059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Número de grupos: El número de clusters y centros de generación.</a:t>
            </a:r>
            <a:endParaRPr/>
          </a:p>
          <a:p>
            <a:pPr indent="-342900" lvl="0" marL="444500" rtl="0" algn="just">
              <a:lnSpc>
                <a:spcPct val="90000"/>
              </a:lnSpc>
              <a:spcBef>
                <a:spcPts val="1000"/>
              </a:spcBef>
              <a:spcAft>
                <a:spcPts val="0"/>
              </a:spcAft>
              <a:buClr>
                <a:srgbClr val="00B0F0"/>
              </a:buClr>
              <a:buSzPts val="2000"/>
              <a:buFont typeface="Arial"/>
              <a:buChar char="•"/>
            </a:pPr>
            <a:r>
              <a:rPr lang="en-US"/>
              <a:t>Máximas iteraciones: del algoritmo para una sola ejecución.</a:t>
            </a:r>
            <a:endParaRPr/>
          </a:p>
          <a:p>
            <a:pPr indent="-342900" lvl="0" marL="444500" rtl="0" algn="just">
              <a:lnSpc>
                <a:spcPct val="90000"/>
              </a:lnSpc>
              <a:spcBef>
                <a:spcPts val="1000"/>
              </a:spcBef>
              <a:spcAft>
                <a:spcPts val="1000"/>
              </a:spcAft>
              <a:buClr>
                <a:srgbClr val="00B0F0"/>
              </a:buClr>
              <a:buSzPts val="2000"/>
              <a:buFont typeface="Arial"/>
              <a:buChar char="•"/>
            </a:pPr>
            <a:r>
              <a:rPr lang="en-US"/>
              <a:t>Número inicial: El número de veces que el algoritmo se ejecutará con diferentes semillas de centroide. El resultado final será el mejor rendimiento del número definido de corridas consecutivas, en términos de inercia.</a:t>
            </a:r>
            <a:endParaRPr/>
          </a:p>
        </p:txBody>
      </p:sp>
      <p:sp>
        <p:nvSpPr>
          <p:cNvPr id="179" name="Google Shape;179;gb90b78d93a_0_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80" name="Google Shape;180;gb90b78d93a_0_31"/>
          <p:cNvSpPr txBox="1"/>
          <p:nvPr>
            <p:ph type="ctrTitle"/>
          </p:nvPr>
        </p:nvSpPr>
        <p:spPr>
          <a:xfrm>
            <a:off x="1847876" y="3875056"/>
            <a:ext cx="9225000"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Limitaciones K-means</a:t>
            </a:r>
            <a:endParaRPr/>
          </a:p>
        </p:txBody>
      </p:sp>
      <p:sp>
        <p:nvSpPr>
          <p:cNvPr id="181" name="Google Shape;181;gb90b78d93a_0_31"/>
          <p:cNvSpPr txBox="1"/>
          <p:nvPr>
            <p:ph idx="1" type="subTitle"/>
          </p:nvPr>
        </p:nvSpPr>
        <p:spPr>
          <a:xfrm>
            <a:off x="1833838" y="4422019"/>
            <a:ext cx="9225000" cy="1239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1000"/>
              </a:spcAft>
              <a:buSzPts val="2000"/>
              <a:buNone/>
            </a:pPr>
            <a:r>
              <a:rPr lang="en-US">
                <a:solidFill>
                  <a:srgbClr val="595959"/>
                </a:solidFill>
              </a:rPr>
              <a:t>Aunque K-means es un gran algoritmo de agrupación, es más útil cuando sabemos de antemano el número exacto de grupos y cuando estamos tratando con distribuciones esféricas.</a:t>
            </a:r>
            <a:endParaRPr>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b90b78d93a_0_48"/>
          <p:cNvSpPr txBox="1"/>
          <p:nvPr>
            <p:ph type="ctrTitle"/>
          </p:nvPr>
        </p:nvSpPr>
        <p:spPr>
          <a:xfrm>
            <a:off x="1483500" y="237400"/>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Clustering Jerárquico</a:t>
            </a:r>
            <a:endParaRPr u="sng"/>
          </a:p>
        </p:txBody>
      </p:sp>
      <p:sp>
        <p:nvSpPr>
          <p:cNvPr id="188" name="Google Shape;188;gb90b78d93a_0_48"/>
          <p:cNvSpPr txBox="1"/>
          <p:nvPr>
            <p:ph idx="1" type="subTitle"/>
          </p:nvPr>
        </p:nvSpPr>
        <p:spPr>
          <a:xfrm>
            <a:off x="1617203" y="869058"/>
            <a:ext cx="10046196" cy="4490317"/>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solidFill>
                  <a:srgbClr val="3F3F3F"/>
                </a:solidFill>
              </a:rPr>
              <a:t>La agrupación jerárquica es una alternativa a los algoritmos de agrupación basados en prototipos. La principal ventaja de la agrupación jerárquica es que no es necesario especificar el número de agrupaciones, </a:t>
            </a:r>
            <a:r>
              <a:rPr b="1" lang="en-US">
                <a:solidFill>
                  <a:srgbClr val="3F3F3F"/>
                </a:solidFill>
              </a:rPr>
              <a:t>la encontrará por sí misma</a:t>
            </a:r>
            <a:r>
              <a:rPr lang="en-US">
                <a:solidFill>
                  <a:srgbClr val="3F3F3F"/>
                </a:solidFill>
              </a:rPr>
              <a:t>. Además, permite el trazado de dendogramas. Los dendogramas son visualizaciones de una agrupación jerárquica binaria.</a:t>
            </a:r>
            <a:endParaRPr>
              <a:solidFill>
                <a:srgbClr val="3F3F3F"/>
              </a:solidFill>
            </a:endParaRPr>
          </a:p>
        </p:txBody>
      </p:sp>
      <p:sp>
        <p:nvSpPr>
          <p:cNvPr id="189" name="Google Shape;189;gb90b78d93a_0_4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90" name="Google Shape;190;gb90b78d93a_0_48"/>
          <p:cNvPicPr preferRelativeResize="0"/>
          <p:nvPr/>
        </p:nvPicPr>
        <p:blipFill rotWithShape="1">
          <a:blip r:embed="rId3">
            <a:alphaModFix/>
          </a:blip>
          <a:srcRect b="0" l="0" r="0" t="0"/>
          <a:stretch/>
        </p:blipFill>
        <p:spPr>
          <a:xfrm>
            <a:off x="3412826" y="2423290"/>
            <a:ext cx="6124575" cy="399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b90b78d93a_0_73"/>
          <p:cNvSpPr txBox="1"/>
          <p:nvPr>
            <p:ph type="title"/>
          </p:nvPr>
        </p:nvSpPr>
        <p:spPr>
          <a:xfrm>
            <a:off x="838200" y="345124"/>
            <a:ext cx="10515600" cy="621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sz="2800" u="sng"/>
              <a:t>Tipos de Agrupación Jerárquica</a:t>
            </a:r>
            <a:endParaRPr sz="2800" u="sng"/>
          </a:p>
        </p:txBody>
      </p:sp>
      <p:sp>
        <p:nvSpPr>
          <p:cNvPr id="197" name="Google Shape;197;gb90b78d93a_0_7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chemeClr val="dk1"/>
                </a:solidFill>
              </a:rPr>
              <a:t>‹#›</a:t>
            </a:fld>
            <a:endParaRPr>
              <a:solidFill>
                <a:schemeClr val="dk1"/>
              </a:solidFill>
            </a:endParaRPr>
          </a:p>
        </p:txBody>
      </p:sp>
      <p:sp>
        <p:nvSpPr>
          <p:cNvPr id="198" name="Google Shape;198;gb90b78d93a_0_73"/>
          <p:cNvSpPr txBox="1"/>
          <p:nvPr>
            <p:ph idx="1" type="body"/>
          </p:nvPr>
        </p:nvSpPr>
        <p:spPr>
          <a:xfrm>
            <a:off x="838201" y="1196425"/>
            <a:ext cx="10515600" cy="435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Clr>
                <a:schemeClr val="dk1"/>
              </a:buClr>
              <a:buSzPts val="2000"/>
              <a:buFont typeface="Arial"/>
              <a:buNone/>
            </a:pPr>
            <a:r>
              <a:rPr lang="en-US" sz="2000">
                <a:solidFill>
                  <a:srgbClr val="3F3F3F"/>
                </a:solidFill>
              </a:rPr>
              <a:t>Existen dos enfoques para este tipo de agrupación: aglomerativo y divisivo.</a:t>
            </a:r>
            <a:endParaRPr sz="2000">
              <a:solidFill>
                <a:srgbClr val="3F3F3F"/>
              </a:solidFill>
            </a:endParaRPr>
          </a:p>
          <a:p>
            <a:pPr indent="-355600" lvl="0" marL="457200" rtl="0" algn="just">
              <a:lnSpc>
                <a:spcPct val="90000"/>
              </a:lnSpc>
              <a:spcBef>
                <a:spcPts val="1000"/>
              </a:spcBef>
              <a:spcAft>
                <a:spcPts val="0"/>
              </a:spcAft>
              <a:buClr>
                <a:srgbClr val="3F3F3F"/>
              </a:buClr>
              <a:buSzPts val="2000"/>
              <a:buFont typeface="Calibri"/>
              <a:buChar char="●"/>
            </a:pPr>
            <a:r>
              <a:rPr b="1" lang="en-US" sz="2000">
                <a:solidFill>
                  <a:srgbClr val="3F3F3F"/>
                </a:solidFill>
              </a:rPr>
              <a:t>Divisivo</a:t>
            </a:r>
            <a:r>
              <a:rPr lang="en-US" sz="2000">
                <a:solidFill>
                  <a:srgbClr val="3F3F3F"/>
                </a:solidFill>
              </a:rPr>
              <a:t>: este método es de tipo descendente, i.e., todas las observaciones comienzan en un único grupo. Luego, dividirá el grupo iterativamente en otros más pequeños hasta que cada uno de ellos contenga sólo una muestra.</a:t>
            </a:r>
            <a:endParaRPr sz="2000">
              <a:solidFill>
                <a:srgbClr val="3F3F3F"/>
              </a:solidFill>
            </a:endParaRPr>
          </a:p>
          <a:p>
            <a:pPr indent="-355600" lvl="0" marL="457200" rtl="0" algn="just">
              <a:lnSpc>
                <a:spcPct val="90000"/>
              </a:lnSpc>
              <a:spcBef>
                <a:spcPts val="1000"/>
              </a:spcBef>
              <a:spcAft>
                <a:spcPts val="0"/>
              </a:spcAft>
              <a:buClr>
                <a:srgbClr val="3F3F3F"/>
              </a:buClr>
              <a:buSzPts val="2000"/>
              <a:buFont typeface="Calibri"/>
              <a:buChar char="●"/>
            </a:pPr>
            <a:r>
              <a:rPr b="1" lang="en-US" sz="2000">
                <a:solidFill>
                  <a:srgbClr val="3F3F3F"/>
                </a:solidFill>
              </a:rPr>
              <a:t>Aglomerativo</a:t>
            </a:r>
            <a:r>
              <a:rPr lang="en-US" sz="2000">
                <a:solidFill>
                  <a:srgbClr val="3F3F3F"/>
                </a:solidFill>
              </a:rPr>
              <a:t>: este método es de tipo ascendente, i.e., cada observación comienza en su propio grupo. Luego los pares de grupos se van fusionando conforme se avanza en la jerarquía, hasta que sólo haya un grupo.</a:t>
            </a:r>
            <a:endParaRPr sz="2000">
              <a:solidFill>
                <a:srgbClr val="3F3F3F"/>
              </a:solidFill>
            </a:endParaRPr>
          </a:p>
          <a:p>
            <a:pPr indent="0" lvl="0" marL="0" rtl="0" algn="l">
              <a:lnSpc>
                <a:spcPct val="90000"/>
              </a:lnSpc>
              <a:spcBef>
                <a:spcPts val="1000"/>
              </a:spcBef>
              <a:spcAft>
                <a:spcPts val="0"/>
              </a:spcAft>
              <a:buSzPts val="2800"/>
              <a:buNone/>
            </a:pPr>
            <a:r>
              <a:t/>
            </a:r>
            <a:endParaRPr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b90b78d93a_0_65"/>
          <p:cNvSpPr txBox="1"/>
          <p:nvPr>
            <p:ph type="title"/>
          </p:nvPr>
        </p:nvSpPr>
        <p:spPr>
          <a:xfrm>
            <a:off x="838200" y="345124"/>
            <a:ext cx="10515600" cy="62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sz="3200"/>
              <a:t>Ventajas</a:t>
            </a:r>
            <a:endParaRPr sz="3200"/>
          </a:p>
        </p:txBody>
      </p:sp>
      <p:sp>
        <p:nvSpPr>
          <p:cNvPr id="205" name="Google Shape;205;gb90b78d93a_0_65"/>
          <p:cNvSpPr txBox="1"/>
          <p:nvPr>
            <p:ph idx="2" type="subTitle"/>
          </p:nvPr>
        </p:nvSpPr>
        <p:spPr>
          <a:xfrm>
            <a:off x="838200" y="1005915"/>
            <a:ext cx="10515600" cy="23916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00000"/>
              </a:lnSpc>
              <a:spcBef>
                <a:spcPts val="0"/>
              </a:spcBef>
              <a:spcAft>
                <a:spcPts val="0"/>
              </a:spcAft>
              <a:buClr>
                <a:srgbClr val="00B0F0"/>
              </a:buClr>
              <a:buSzPts val="2400"/>
              <a:buFont typeface="Arial"/>
              <a:buChar char="•"/>
            </a:pPr>
            <a:r>
              <a:rPr lang="en-US" sz="2400"/>
              <a:t>Las representaciones jerárquicas resultantes pueden ser muy informativas.</a:t>
            </a:r>
            <a:endParaRPr sz="2400"/>
          </a:p>
          <a:p>
            <a:pPr indent="-342900" lvl="0" marL="457200" marR="0" rtl="0" algn="just">
              <a:lnSpc>
                <a:spcPct val="100000"/>
              </a:lnSpc>
              <a:spcBef>
                <a:spcPts val="0"/>
              </a:spcBef>
              <a:spcAft>
                <a:spcPts val="0"/>
              </a:spcAft>
              <a:buClr>
                <a:srgbClr val="00B0F0"/>
              </a:buClr>
              <a:buSzPts val="2400"/>
              <a:buFont typeface="Arial"/>
              <a:buChar char="•"/>
            </a:pPr>
            <a:r>
              <a:rPr lang="en-US" sz="2400"/>
              <a:t>Los dendogramas proporcionan una forma interesante e informativa de visualización.</a:t>
            </a:r>
            <a:endParaRPr sz="2400"/>
          </a:p>
          <a:p>
            <a:pPr indent="-342900" lvl="0" marL="457200" marR="0" rtl="0" algn="just">
              <a:lnSpc>
                <a:spcPct val="100000"/>
              </a:lnSpc>
              <a:spcBef>
                <a:spcPts val="0"/>
              </a:spcBef>
              <a:spcAft>
                <a:spcPts val="0"/>
              </a:spcAft>
              <a:buClr>
                <a:srgbClr val="00B0F0"/>
              </a:buClr>
              <a:buSzPts val="2400"/>
              <a:buFont typeface="Arial"/>
              <a:buChar char="•"/>
            </a:pPr>
            <a:r>
              <a:rPr lang="en-US" sz="2400"/>
              <a:t>Son especialmente potentes cuando el conjunto de datos contiene relaciones jerárquicas reales.</a:t>
            </a:r>
            <a:endParaRPr sz="2400"/>
          </a:p>
        </p:txBody>
      </p:sp>
      <p:sp>
        <p:nvSpPr>
          <p:cNvPr id="206" name="Google Shape;206;gb90b78d93a_0_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chemeClr val="dk1"/>
                </a:solidFill>
              </a:rPr>
              <a:t>‹#›</a:t>
            </a:fld>
            <a:endParaRPr>
              <a:solidFill>
                <a:schemeClr val="dk1"/>
              </a:solidFill>
            </a:endParaRPr>
          </a:p>
        </p:txBody>
      </p:sp>
      <p:sp>
        <p:nvSpPr>
          <p:cNvPr id="207" name="Google Shape;207;gb90b78d93a_0_65"/>
          <p:cNvSpPr txBox="1"/>
          <p:nvPr>
            <p:ph idx="1" type="body"/>
          </p:nvPr>
        </p:nvSpPr>
        <p:spPr>
          <a:xfrm>
            <a:off x="838200" y="4225625"/>
            <a:ext cx="10515600" cy="1625700"/>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1000"/>
              </a:spcBef>
              <a:spcAft>
                <a:spcPts val="0"/>
              </a:spcAft>
              <a:buClr>
                <a:srgbClr val="00B0F0"/>
              </a:buClr>
              <a:buSzPts val="2400"/>
              <a:buFont typeface="Arial"/>
              <a:buChar char="•"/>
            </a:pPr>
            <a:r>
              <a:rPr lang="en-US" sz="2400">
                <a:solidFill>
                  <a:srgbClr val="3F3F3F"/>
                </a:solidFill>
              </a:rPr>
              <a:t>Son muy sensibles a los valores atípicos y, en su presencia, el rendimiento del modelo disminuye significativamente.</a:t>
            </a:r>
            <a:endParaRPr sz="2400">
              <a:solidFill>
                <a:srgbClr val="3F3F3F"/>
              </a:solidFill>
            </a:endParaRPr>
          </a:p>
          <a:p>
            <a:pPr indent="-342900" lvl="0" marL="457200" rtl="0" algn="just">
              <a:lnSpc>
                <a:spcPct val="90000"/>
              </a:lnSpc>
              <a:spcBef>
                <a:spcPts val="0"/>
              </a:spcBef>
              <a:spcAft>
                <a:spcPts val="0"/>
              </a:spcAft>
              <a:buClr>
                <a:srgbClr val="00B0F0"/>
              </a:buClr>
              <a:buSzPts val="2400"/>
              <a:buFont typeface="Arial"/>
              <a:buChar char="•"/>
            </a:pPr>
            <a:r>
              <a:rPr lang="en-US" sz="2400">
                <a:solidFill>
                  <a:srgbClr val="3F3F3F"/>
                </a:solidFill>
              </a:rPr>
              <a:t>Son muy exigentes, desde el punto de vista informático y computacional (caso genera: </a:t>
            </a:r>
            <a:r>
              <a:rPr i="1" lang="en-US" sz="2400">
                <a:solidFill>
                  <a:srgbClr val="3F3F3F"/>
                </a:solidFill>
              </a:rPr>
              <a:t>O(n</a:t>
            </a:r>
            <a:r>
              <a:rPr baseline="30000" i="1" lang="en-US" sz="2400">
                <a:solidFill>
                  <a:srgbClr val="3F3F3F"/>
                </a:solidFill>
              </a:rPr>
              <a:t>3</a:t>
            </a:r>
            <a:r>
              <a:rPr i="1" lang="en-US" sz="2400">
                <a:solidFill>
                  <a:srgbClr val="3F3F3F"/>
                </a:solidFill>
              </a:rPr>
              <a:t>)</a:t>
            </a:r>
            <a:endParaRPr sz="2400">
              <a:solidFill>
                <a:srgbClr val="3F3F3F"/>
              </a:solidFill>
            </a:endParaRPr>
          </a:p>
        </p:txBody>
      </p:sp>
      <p:sp>
        <p:nvSpPr>
          <p:cNvPr id="208" name="Google Shape;208;gb90b78d93a_0_65"/>
          <p:cNvSpPr txBox="1"/>
          <p:nvPr>
            <p:ph type="title"/>
          </p:nvPr>
        </p:nvSpPr>
        <p:spPr>
          <a:xfrm>
            <a:off x="838200" y="3604024"/>
            <a:ext cx="10515600" cy="62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sz="3200"/>
              <a:t>Desventajas</a:t>
            </a:r>
            <a:endParaRPr sz="3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b90b78d93a_0_57"/>
          <p:cNvSpPr txBox="1"/>
          <p:nvPr>
            <p:ph type="ctrTitle"/>
          </p:nvPr>
        </p:nvSpPr>
        <p:spPr>
          <a:xfrm>
            <a:off x="1483500" y="293088"/>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Agrupación Espacial de Aplicaciones Basadas en la Densidad con Ruido (DBSCAN)</a:t>
            </a:r>
            <a:endParaRPr u="sng"/>
          </a:p>
        </p:txBody>
      </p:sp>
      <p:sp>
        <p:nvSpPr>
          <p:cNvPr id="215" name="Google Shape;215;gb90b78d93a_0_57"/>
          <p:cNvSpPr txBox="1"/>
          <p:nvPr>
            <p:ph idx="1" type="subTitle"/>
          </p:nvPr>
        </p:nvSpPr>
        <p:spPr>
          <a:xfrm>
            <a:off x="1909408" y="1424088"/>
            <a:ext cx="9225000" cy="1131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La Agrupación Espacial Basada en Densidad de Aplicaciones con Ruido, o DBSCAN (Density-Based Spatial Clustering of Applications with Noise), es otro algoritmo de agrupación especialmente útil para identificar correctamente el ruido en los datos.</a:t>
            </a:r>
            <a:endParaRPr/>
          </a:p>
        </p:txBody>
      </p:sp>
      <p:sp>
        <p:nvSpPr>
          <p:cNvPr id="216" name="Google Shape;216;gb90b78d93a_0_5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17" name="Google Shape;217;gb90b78d93a_0_57"/>
          <p:cNvPicPr preferRelativeResize="0"/>
          <p:nvPr/>
        </p:nvPicPr>
        <p:blipFill rotWithShape="1">
          <a:blip r:embed="rId3">
            <a:alphaModFix/>
          </a:blip>
          <a:srcRect b="0" l="0" r="0" t="0"/>
          <a:stretch/>
        </p:blipFill>
        <p:spPr>
          <a:xfrm>
            <a:off x="7345427" y="3280209"/>
            <a:ext cx="4008876" cy="3010549"/>
          </a:xfrm>
          <a:prstGeom prst="rect">
            <a:avLst/>
          </a:prstGeom>
          <a:noFill/>
          <a:ln>
            <a:noFill/>
          </a:ln>
        </p:spPr>
      </p:pic>
      <p:sp>
        <p:nvSpPr>
          <p:cNvPr id="218" name="Google Shape;218;gb90b78d93a_0_57"/>
          <p:cNvSpPr txBox="1"/>
          <p:nvPr/>
        </p:nvSpPr>
        <p:spPr>
          <a:xfrm>
            <a:off x="758625" y="3141275"/>
            <a:ext cx="5957700" cy="3294205"/>
          </a:xfrm>
          <a:prstGeom prst="rect">
            <a:avLst/>
          </a:prstGeom>
          <a:noFill/>
          <a:ln>
            <a:noFill/>
          </a:ln>
        </p:spPr>
        <p:txBody>
          <a:bodyPr anchorCtr="0" anchor="t" bIns="91425" lIns="91425" spcFirstLastPara="1" rIns="91425" wrap="square" tIns="91425">
            <a:spAutoFit/>
          </a:bodyPr>
          <a:lstStyle/>
          <a:p>
            <a:pPr indent="0" lvl="0" marL="0" marR="0" rtl="0" algn="just">
              <a:lnSpc>
                <a:spcPct val="90000"/>
              </a:lnSpc>
              <a:spcBef>
                <a:spcPts val="1000"/>
              </a:spcBef>
              <a:spcAft>
                <a:spcPts val="0"/>
              </a:spcAft>
              <a:buClr>
                <a:srgbClr val="000000"/>
              </a:buClr>
              <a:buSzPts val="2000"/>
              <a:buFont typeface="Arial"/>
              <a:buNone/>
            </a:pPr>
            <a:r>
              <a:rPr b="0" i="0" lang="en-US" sz="2000" u="none" cap="none" strike="noStrike">
                <a:solidFill>
                  <a:srgbClr val="3F3F3F"/>
                </a:solidFill>
                <a:latin typeface="Calibri"/>
                <a:ea typeface="Calibri"/>
                <a:cs typeface="Calibri"/>
                <a:sym typeface="Calibri"/>
              </a:rPr>
              <a:t>Se basa en un número de puntos con un radio especificado ε y hay una etiqueta especial asignada a cada punto de datos. El proceso de asignación de esta etiqueta es el siguiente:</a:t>
            </a:r>
            <a:endParaRPr b="0" i="0" sz="2000" u="none" cap="none" strike="noStrike">
              <a:solidFill>
                <a:srgbClr val="3F3F3F"/>
              </a:solidFill>
              <a:latin typeface="Calibri"/>
              <a:ea typeface="Calibri"/>
              <a:cs typeface="Calibri"/>
              <a:sym typeface="Calibri"/>
            </a:endParaRPr>
          </a:p>
          <a:p>
            <a:pPr indent="-285750" lvl="0" marL="400050" marR="0" rtl="0" algn="just">
              <a:lnSpc>
                <a:spcPct val="90000"/>
              </a:lnSpc>
              <a:spcBef>
                <a:spcPts val="1000"/>
              </a:spcBef>
              <a:spcAft>
                <a:spcPts val="0"/>
              </a:spcAft>
              <a:buClr>
                <a:srgbClr val="00B0F0"/>
              </a:buClr>
              <a:buSzPts val="1800"/>
              <a:buFont typeface="Arial"/>
              <a:buChar char="•"/>
            </a:pPr>
            <a:r>
              <a:rPr b="0" i="0" lang="en-US" sz="1800" u="none" cap="none" strike="noStrike">
                <a:solidFill>
                  <a:srgbClr val="3F3F3F"/>
                </a:solidFill>
                <a:latin typeface="Calibri"/>
                <a:ea typeface="Calibri"/>
                <a:cs typeface="Calibri"/>
                <a:sym typeface="Calibri"/>
              </a:rPr>
              <a:t>Es un número especificado (MinPts) de puntos vecinos. Se asignará un punto central si existe este número de puntos de los MinPts que caen en el radio ε</a:t>
            </a:r>
            <a:endParaRPr b="0" i="0" sz="1800" u="none" cap="none" strike="noStrike">
              <a:solidFill>
                <a:srgbClr val="3F3F3F"/>
              </a:solidFill>
              <a:latin typeface="Calibri"/>
              <a:ea typeface="Calibri"/>
              <a:cs typeface="Calibri"/>
              <a:sym typeface="Calibri"/>
            </a:endParaRPr>
          </a:p>
          <a:p>
            <a:pPr indent="-285750" lvl="0" marL="400050" marR="0" rtl="0" algn="just">
              <a:lnSpc>
                <a:spcPct val="90000"/>
              </a:lnSpc>
              <a:spcBef>
                <a:spcPts val="0"/>
              </a:spcBef>
              <a:spcAft>
                <a:spcPts val="0"/>
              </a:spcAft>
              <a:buClr>
                <a:srgbClr val="00B0F0"/>
              </a:buClr>
              <a:buSzPts val="1800"/>
              <a:buFont typeface="Arial"/>
              <a:buChar char="•"/>
            </a:pPr>
            <a:r>
              <a:rPr b="0" i="0" lang="en-US" sz="1800" u="none" cap="none" strike="noStrike">
                <a:solidFill>
                  <a:srgbClr val="3F3F3F"/>
                </a:solidFill>
                <a:latin typeface="Calibri"/>
                <a:ea typeface="Calibri"/>
                <a:cs typeface="Calibri"/>
                <a:sym typeface="Calibri"/>
              </a:rPr>
              <a:t>Un punto fronterizo caerá en el radio de ε de un punto central, pero tendrá menos vecinos que el número de MinPts.</a:t>
            </a:r>
            <a:endParaRPr b="0" i="0" sz="1800" u="none" cap="none" strike="noStrike">
              <a:solidFill>
                <a:srgbClr val="3F3F3F"/>
              </a:solidFill>
              <a:latin typeface="Calibri"/>
              <a:ea typeface="Calibri"/>
              <a:cs typeface="Calibri"/>
              <a:sym typeface="Calibri"/>
            </a:endParaRPr>
          </a:p>
          <a:p>
            <a:pPr indent="-285750" lvl="0" marL="400050" marR="0" rtl="0" algn="just">
              <a:lnSpc>
                <a:spcPct val="90000"/>
              </a:lnSpc>
              <a:spcBef>
                <a:spcPts val="0"/>
              </a:spcBef>
              <a:spcAft>
                <a:spcPts val="0"/>
              </a:spcAft>
              <a:buClr>
                <a:srgbClr val="00B0F0"/>
              </a:buClr>
              <a:buSzPts val="1800"/>
              <a:buFont typeface="Arial"/>
              <a:buChar char="•"/>
            </a:pPr>
            <a:r>
              <a:rPr b="0" i="0" lang="en-US" sz="1800" u="none" cap="none" strike="noStrike">
                <a:solidFill>
                  <a:srgbClr val="3F3F3F"/>
                </a:solidFill>
                <a:latin typeface="Calibri"/>
                <a:ea typeface="Calibri"/>
                <a:cs typeface="Calibri"/>
                <a:sym typeface="Calibri"/>
              </a:rPr>
              <a:t>Todos los demás puntos serán puntos de ruido.</a:t>
            </a:r>
            <a:endParaRPr b="0" i="0" sz="1800" u="none" cap="none" strike="noStrike">
              <a:solidFill>
                <a:srgbClr val="3F3F3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b90b78d93a_0_100"/>
          <p:cNvSpPr txBox="1"/>
          <p:nvPr>
            <p:ph type="ctrTitle"/>
          </p:nvPr>
        </p:nvSpPr>
        <p:spPr>
          <a:xfrm>
            <a:off x="1483500" y="238925"/>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Algoritmo DBSCAN</a:t>
            </a:r>
            <a:endParaRPr u="sng"/>
          </a:p>
        </p:txBody>
      </p:sp>
      <p:sp>
        <p:nvSpPr>
          <p:cNvPr id="225" name="Google Shape;225;gb90b78d93a_0_100"/>
          <p:cNvSpPr txBox="1"/>
          <p:nvPr>
            <p:ph idx="1" type="subTitle"/>
          </p:nvPr>
        </p:nvSpPr>
        <p:spPr>
          <a:xfrm>
            <a:off x="1647431" y="1065440"/>
            <a:ext cx="9607889" cy="11310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AutoNum type="arabicPeriod"/>
            </a:pPr>
            <a:r>
              <a:rPr lang="en-US"/>
              <a:t>Identificar un punto central y hacer un grupo para cada uno, o para cada grupo conectado de puntos centrales (si es que establecen que el criterio es el punto central).</a:t>
            </a:r>
            <a:endParaRPr/>
          </a:p>
          <a:p>
            <a:pPr indent="-355600" lvl="0" marL="457200" rtl="0" algn="just">
              <a:lnSpc>
                <a:spcPct val="90000"/>
              </a:lnSpc>
              <a:spcBef>
                <a:spcPts val="0"/>
              </a:spcBef>
              <a:spcAft>
                <a:spcPts val="0"/>
              </a:spcAft>
              <a:buSzPts val="2000"/>
              <a:buAutoNum type="arabicPeriod"/>
            </a:pPr>
            <a:r>
              <a:rPr lang="en-US"/>
              <a:t>Identificar y asignar puntos fronterizos a sus respectivos puntos centrales.</a:t>
            </a:r>
            <a:endParaRPr/>
          </a:p>
          <a:p>
            <a:pPr indent="0" lvl="0" marL="0" rtl="0" algn="just">
              <a:lnSpc>
                <a:spcPct val="90000"/>
              </a:lnSpc>
              <a:spcBef>
                <a:spcPts val="1000"/>
              </a:spcBef>
              <a:spcAft>
                <a:spcPts val="0"/>
              </a:spcAft>
              <a:buSzPts val="2000"/>
              <a:buNone/>
            </a:pPr>
            <a:r>
              <a:t/>
            </a:r>
            <a:endParaRPr/>
          </a:p>
        </p:txBody>
      </p:sp>
      <p:sp>
        <p:nvSpPr>
          <p:cNvPr id="226" name="Google Shape;226;gb90b78d93a_0_10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27" name="Google Shape;227;gb90b78d93a_0_100"/>
          <p:cNvPicPr preferRelativeResize="0"/>
          <p:nvPr/>
        </p:nvPicPr>
        <p:blipFill rotWithShape="1">
          <a:blip r:embed="rId3">
            <a:alphaModFix/>
          </a:blip>
          <a:srcRect b="0" l="0" r="0" t="0"/>
          <a:stretch/>
        </p:blipFill>
        <p:spPr>
          <a:xfrm>
            <a:off x="3461471" y="2630340"/>
            <a:ext cx="5493604" cy="3626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b90b78d93a_0_110"/>
          <p:cNvSpPr txBox="1"/>
          <p:nvPr>
            <p:ph type="ctrTitle"/>
          </p:nvPr>
        </p:nvSpPr>
        <p:spPr>
          <a:xfrm>
            <a:off x="1827724" y="811312"/>
            <a:ext cx="9849714"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234" name="Google Shape;234;gb90b78d93a_0_110"/>
          <p:cNvSpPr txBox="1"/>
          <p:nvPr>
            <p:ph idx="1" type="subTitle"/>
          </p:nvPr>
        </p:nvSpPr>
        <p:spPr>
          <a:xfrm>
            <a:off x="1813686" y="1205875"/>
            <a:ext cx="9849714" cy="17685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No es necesario especificar el número de grupos.</a:t>
            </a:r>
            <a:endParaRPr/>
          </a:p>
          <a:p>
            <a:pPr indent="-342900" lvl="0" marL="444500" rtl="0" algn="just">
              <a:lnSpc>
                <a:spcPct val="90000"/>
              </a:lnSpc>
              <a:spcBef>
                <a:spcPts val="0"/>
              </a:spcBef>
              <a:spcAft>
                <a:spcPts val="0"/>
              </a:spcAft>
              <a:buClr>
                <a:srgbClr val="00B0F0"/>
              </a:buClr>
              <a:buSzPts val="2000"/>
              <a:buFont typeface="Arial"/>
              <a:buChar char="•"/>
            </a:pPr>
            <a:r>
              <a:rPr lang="en-US"/>
              <a:t>Existe una gran flexibilidad en las formas y tamaños que pueden adoptar los grupos.</a:t>
            </a:r>
            <a:endParaRPr/>
          </a:p>
          <a:p>
            <a:pPr indent="-342900" lvl="0" marL="444500" rtl="0" algn="just">
              <a:lnSpc>
                <a:spcPct val="90000"/>
              </a:lnSpc>
              <a:spcBef>
                <a:spcPts val="0"/>
              </a:spcBef>
              <a:spcAft>
                <a:spcPts val="0"/>
              </a:spcAft>
              <a:buClr>
                <a:srgbClr val="00B0F0"/>
              </a:buClr>
              <a:buSzPts val="2000"/>
              <a:buFont typeface="Arial"/>
              <a:buChar char="•"/>
            </a:pPr>
            <a:r>
              <a:rPr lang="en-US"/>
              <a:t>Permite encontrar clusters no separables linealmente.</a:t>
            </a:r>
            <a:endParaRPr/>
          </a:p>
          <a:p>
            <a:pPr indent="-342900" lvl="0" marL="444500" rtl="0" algn="just">
              <a:lnSpc>
                <a:spcPct val="90000"/>
              </a:lnSpc>
              <a:spcBef>
                <a:spcPts val="0"/>
              </a:spcBef>
              <a:spcAft>
                <a:spcPts val="0"/>
              </a:spcAft>
              <a:buClr>
                <a:srgbClr val="00B0F0"/>
              </a:buClr>
              <a:buSzPts val="2000"/>
              <a:buFont typeface="Arial"/>
              <a:buChar char="•"/>
            </a:pPr>
            <a:r>
              <a:rPr lang="en-US"/>
              <a:t>Es muy útil para identificar y tratar con datos de ruido y valores atípicos.</a:t>
            </a:r>
            <a:endParaRPr/>
          </a:p>
        </p:txBody>
      </p:sp>
      <p:sp>
        <p:nvSpPr>
          <p:cNvPr id="235" name="Google Shape;235;gb90b78d93a_0_1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36" name="Google Shape;236;gb90b78d93a_0_110"/>
          <p:cNvSpPr txBox="1"/>
          <p:nvPr>
            <p:ph type="ctrTitle"/>
          </p:nvPr>
        </p:nvSpPr>
        <p:spPr>
          <a:xfrm>
            <a:off x="1827724" y="3402112"/>
            <a:ext cx="9849714"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237" name="Google Shape;237;gb90b78d93a_0_110"/>
          <p:cNvSpPr txBox="1"/>
          <p:nvPr>
            <p:ph idx="1" type="subTitle"/>
          </p:nvPr>
        </p:nvSpPr>
        <p:spPr>
          <a:xfrm>
            <a:off x="1827724" y="4014125"/>
            <a:ext cx="9926701" cy="23880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Se enfrenta a dificultades a la hora de tratar los puntos de borde que son alcanzables por dos grupos.</a:t>
            </a:r>
            <a:endParaRPr/>
          </a:p>
          <a:p>
            <a:pPr indent="-342900" lvl="0" marL="444500" rtl="0" algn="just">
              <a:lnSpc>
                <a:spcPct val="90000"/>
              </a:lnSpc>
              <a:spcBef>
                <a:spcPts val="0"/>
              </a:spcBef>
              <a:spcAft>
                <a:spcPts val="0"/>
              </a:spcAft>
              <a:buClr>
                <a:srgbClr val="00B0F0"/>
              </a:buClr>
              <a:buSzPts val="2000"/>
              <a:buFont typeface="Arial"/>
              <a:buChar char="•"/>
            </a:pPr>
            <a:r>
              <a:rPr lang="en-US"/>
              <a:t>No encuentra bien racimos de densidades variables.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b90b78d93a_0_119"/>
          <p:cNvSpPr txBox="1"/>
          <p:nvPr>
            <p:ph type="ctrTitle"/>
          </p:nvPr>
        </p:nvSpPr>
        <p:spPr>
          <a:xfrm>
            <a:off x="1483500" y="296050"/>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Modelos de Mezcla Gaussiana (MMG)</a:t>
            </a:r>
            <a:endParaRPr u="sng"/>
          </a:p>
        </p:txBody>
      </p:sp>
      <p:sp>
        <p:nvSpPr>
          <p:cNvPr id="244" name="Google Shape;244;gb90b78d93a_0_119"/>
          <p:cNvSpPr txBox="1"/>
          <p:nvPr>
            <p:ph idx="1" type="subTitle"/>
          </p:nvPr>
        </p:nvSpPr>
        <p:spPr>
          <a:xfrm>
            <a:off x="1602089" y="1053475"/>
            <a:ext cx="10061310"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Los Modelos de Mezcla Gaussiana son modelos probabilísticos que asumen que todas las muestras son generadas a partir de una mezcla de un número finito de distribución gaussiana con parámetros desconocidos.</a:t>
            </a:r>
            <a:endParaRPr/>
          </a:p>
          <a:p>
            <a:pPr indent="0" lvl="0" marL="0" rtl="0" algn="just">
              <a:lnSpc>
                <a:spcPct val="90000"/>
              </a:lnSpc>
              <a:spcBef>
                <a:spcPts val="1000"/>
              </a:spcBef>
              <a:spcAft>
                <a:spcPts val="0"/>
              </a:spcAft>
              <a:buSzPts val="2000"/>
              <a:buNone/>
            </a:pPr>
            <a:r>
              <a:rPr lang="en-US"/>
              <a:t>Pertenece al grupo de algoritmos de agrupamiento blando en el que cada punto de datos estará presente en cada grupo existente en el conjunto de datos, pero con diferentes niveles de pertenencia a cada grupo. Esta membresía se asigna como la probabilidad de pertenecer a un determinado grupo, que oscila entre 0 y 1.</a:t>
            </a:r>
            <a:endParaRPr/>
          </a:p>
        </p:txBody>
      </p:sp>
      <p:sp>
        <p:nvSpPr>
          <p:cNvPr id="245" name="Google Shape;245;gb90b78d93a_0_1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46" name="Google Shape;246;gb90b78d93a_0_119"/>
          <p:cNvPicPr preferRelativeResize="0"/>
          <p:nvPr/>
        </p:nvPicPr>
        <p:blipFill rotWithShape="1">
          <a:blip r:embed="rId3">
            <a:alphaModFix/>
          </a:blip>
          <a:srcRect b="0" l="0" r="0" t="0"/>
          <a:stretch/>
        </p:blipFill>
        <p:spPr>
          <a:xfrm>
            <a:off x="4234147" y="3432334"/>
            <a:ext cx="4499149" cy="316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aa27c76dc1_0_2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US"/>
              <a:t>Conceptos Iniciales</a:t>
            </a:r>
            <a:endParaRPr/>
          </a:p>
          <a:p>
            <a:pPr indent="-406400" lvl="0" marL="457200" rtl="0" algn="l">
              <a:lnSpc>
                <a:spcPct val="90000"/>
              </a:lnSpc>
              <a:spcBef>
                <a:spcPts val="0"/>
              </a:spcBef>
              <a:spcAft>
                <a:spcPts val="0"/>
              </a:spcAft>
              <a:buSzPts val="2800"/>
              <a:buChar char="•"/>
            </a:pPr>
            <a:r>
              <a:rPr lang="en-US"/>
              <a:t>Machine Learning</a:t>
            </a:r>
            <a:endParaRPr/>
          </a:p>
          <a:p>
            <a:pPr indent="-406400" lvl="0" marL="457200" rtl="0" algn="l">
              <a:lnSpc>
                <a:spcPct val="90000"/>
              </a:lnSpc>
              <a:spcBef>
                <a:spcPts val="0"/>
              </a:spcBef>
              <a:spcAft>
                <a:spcPts val="0"/>
              </a:spcAft>
              <a:buSzPts val="2800"/>
              <a:buChar char="•"/>
            </a:pPr>
            <a:r>
              <a:rPr lang="en-US"/>
              <a:t>Tipos de Aprendizaje</a:t>
            </a:r>
            <a:endParaRPr/>
          </a:p>
          <a:p>
            <a:pPr indent="-406400" lvl="0" marL="457200" rtl="0" algn="l">
              <a:lnSpc>
                <a:spcPct val="90000"/>
              </a:lnSpc>
              <a:spcBef>
                <a:spcPts val="0"/>
              </a:spcBef>
              <a:spcAft>
                <a:spcPts val="0"/>
              </a:spcAft>
              <a:buSzPts val="2800"/>
              <a:buChar char="•"/>
            </a:pPr>
            <a:r>
              <a:rPr lang="en-US"/>
              <a:t>Aplicaciones</a:t>
            </a:r>
            <a:endParaRPr/>
          </a:p>
          <a:p>
            <a:pPr indent="-406400" lvl="0" marL="457200" rtl="0" algn="l">
              <a:lnSpc>
                <a:spcPct val="90000"/>
              </a:lnSpc>
              <a:spcBef>
                <a:spcPts val="0"/>
              </a:spcBef>
              <a:spcAft>
                <a:spcPts val="0"/>
              </a:spcAft>
              <a:buSzPts val="2800"/>
              <a:buChar char="•"/>
            </a:pPr>
            <a:r>
              <a:rPr lang="en-US"/>
              <a:t>Algoritmos de Machine Learning</a:t>
            </a:r>
            <a:endParaRPr/>
          </a:p>
          <a:p>
            <a:pPr indent="-406400" lvl="0" marL="457200" rtl="0" algn="l">
              <a:lnSpc>
                <a:spcPct val="90000"/>
              </a:lnSpc>
              <a:spcBef>
                <a:spcPts val="0"/>
              </a:spcBef>
              <a:spcAft>
                <a:spcPts val="0"/>
              </a:spcAft>
              <a:buSzPts val="2800"/>
              <a:buChar char="•"/>
            </a:pPr>
            <a:r>
              <a:rPr lang="en-US"/>
              <a:t>Etapas de un Proyecto de Machine Learning</a:t>
            </a:r>
            <a:endParaRPr/>
          </a:p>
          <a:p>
            <a:pPr indent="-406400" lvl="0" marL="457200" rtl="0" algn="l">
              <a:lnSpc>
                <a:spcPct val="90000"/>
              </a:lnSpc>
              <a:spcBef>
                <a:spcPts val="0"/>
              </a:spcBef>
              <a:spcAft>
                <a:spcPts val="0"/>
              </a:spcAft>
              <a:buSzPts val="2800"/>
              <a:buChar char="•"/>
            </a:pPr>
            <a:r>
              <a:rPr lang="en-US"/>
              <a:t>Aplicaciones Reales</a:t>
            </a:r>
            <a:endParaRPr/>
          </a:p>
        </p:txBody>
      </p:sp>
      <p:sp>
        <p:nvSpPr>
          <p:cNvPr id="99" name="Google Shape;99;gaa27c76dc1_0_2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b90b78d93a_0_128"/>
          <p:cNvSpPr txBox="1"/>
          <p:nvPr>
            <p:ph type="ctrTitle"/>
          </p:nvPr>
        </p:nvSpPr>
        <p:spPr>
          <a:xfrm>
            <a:off x="1483500" y="212791"/>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Algoritmo MMG</a:t>
            </a:r>
            <a:endParaRPr u="sng"/>
          </a:p>
        </p:txBody>
      </p:sp>
      <p:sp>
        <p:nvSpPr>
          <p:cNvPr id="253" name="Google Shape;253;gb90b78d93a_0_128"/>
          <p:cNvSpPr txBox="1"/>
          <p:nvPr>
            <p:ph idx="1" type="subTitle"/>
          </p:nvPr>
        </p:nvSpPr>
        <p:spPr>
          <a:xfrm>
            <a:off x="1609646" y="1141111"/>
            <a:ext cx="10053754" cy="1424364"/>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Es un algoritmo de maximización de expectativas cuyo proceso podría resumirse de la siguiente manera:</a:t>
            </a:r>
            <a:endParaRPr/>
          </a:p>
          <a:p>
            <a:pPr indent="-355600" lvl="0" marL="457200" rtl="0" algn="just">
              <a:lnSpc>
                <a:spcPct val="90000"/>
              </a:lnSpc>
              <a:spcBef>
                <a:spcPts val="1000"/>
              </a:spcBef>
              <a:spcAft>
                <a:spcPts val="0"/>
              </a:spcAft>
              <a:buSzPts val="2000"/>
              <a:buAutoNum type="arabicPeriod"/>
            </a:pPr>
            <a:r>
              <a:rPr lang="en-US"/>
              <a:t>Inicializar las distribuciones de K Gaussian. Lo hace con los valores µ (media) y σ (desviación estándar). Se pueden tomar del conjunto de datos (método ingenuo) o aplicando K-means.</a:t>
            </a:r>
            <a:endParaRPr/>
          </a:p>
          <a:p>
            <a:pPr indent="-355600" lvl="0" marL="457200" rtl="0" algn="just">
              <a:lnSpc>
                <a:spcPct val="90000"/>
              </a:lnSpc>
              <a:spcBef>
                <a:spcPts val="0"/>
              </a:spcBef>
              <a:spcAft>
                <a:spcPts val="0"/>
              </a:spcAft>
              <a:buSzPts val="2000"/>
              <a:buAutoNum type="arabicPeriod"/>
            </a:pPr>
            <a:r>
              <a:rPr lang="en-US"/>
              <a:t>Grupo ‘blando’ de datos: es la fase de’Expectativa’ en la que todos los puntos de datos se asignarán a cada grupo con su respectivo nivel de membresía.</a:t>
            </a:r>
            <a:endParaRPr/>
          </a:p>
          <a:p>
            <a:pPr indent="-355600" lvl="0" marL="457200" rtl="0" algn="just">
              <a:lnSpc>
                <a:spcPct val="90000"/>
              </a:lnSpc>
              <a:spcBef>
                <a:spcPts val="0"/>
              </a:spcBef>
              <a:spcAft>
                <a:spcPts val="0"/>
              </a:spcAft>
              <a:buSzPts val="2000"/>
              <a:buAutoNum type="arabicPeriod"/>
            </a:pPr>
            <a:r>
              <a:rPr lang="en-US"/>
              <a:t>Reestimar a los gaussianos: es la fase de ‘Maximización’ en la que se comprueban las expectativas y se utilizan para calcular nuevos parámetros para los gaussianos: nuevos µ y σ.</a:t>
            </a:r>
            <a:endParaRPr/>
          </a:p>
          <a:p>
            <a:pPr indent="-355600" lvl="0" marL="457200" rtl="0" algn="just">
              <a:lnSpc>
                <a:spcPct val="90000"/>
              </a:lnSpc>
              <a:spcBef>
                <a:spcPts val="0"/>
              </a:spcBef>
              <a:spcAft>
                <a:spcPts val="0"/>
              </a:spcAft>
              <a:buSzPts val="2000"/>
              <a:buAutoNum type="arabicPeriod"/>
            </a:pPr>
            <a:r>
              <a:rPr lang="en-US"/>
              <a:t>Evaluar la probabilidad de registro de los datos para verificar la convergencia. Cuanto mayor sea la similitud con el registro, más probable es que la mezcla del modelo que creamos se ajuste a nuestro conjunto de datos. Por lo tanto, esta es la función de maximizar.</a:t>
            </a:r>
            <a:endParaRPr/>
          </a:p>
          <a:p>
            <a:pPr indent="-355600" lvl="0" marL="457200" rtl="0" algn="just">
              <a:lnSpc>
                <a:spcPct val="90000"/>
              </a:lnSpc>
              <a:spcBef>
                <a:spcPts val="0"/>
              </a:spcBef>
              <a:spcAft>
                <a:spcPts val="0"/>
              </a:spcAft>
              <a:buSzPts val="2000"/>
              <a:buAutoNum type="arabicPeriod"/>
            </a:pPr>
            <a:r>
              <a:rPr lang="en-US"/>
              <a:t>Repetir desde el paso 2 hasta la convergencia.</a:t>
            </a:r>
            <a:endParaRPr/>
          </a:p>
        </p:txBody>
      </p:sp>
      <p:sp>
        <p:nvSpPr>
          <p:cNvPr id="254" name="Google Shape;254;gb90b78d93a_0_12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b90b78d93a_0_136"/>
          <p:cNvSpPr txBox="1"/>
          <p:nvPr>
            <p:ph type="ctrTitle"/>
          </p:nvPr>
        </p:nvSpPr>
        <p:spPr>
          <a:xfrm>
            <a:off x="1721926" y="811312"/>
            <a:ext cx="9955512"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261" name="Google Shape;261;gb90b78d93a_0_136"/>
          <p:cNvSpPr txBox="1"/>
          <p:nvPr>
            <p:ph idx="1" type="subTitle"/>
          </p:nvPr>
        </p:nvSpPr>
        <p:spPr>
          <a:xfrm>
            <a:off x="1707888" y="1205875"/>
            <a:ext cx="9955512" cy="17685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Es un método de agrupación en grupos blandos, que asigna etiquetas de pertenencia a varios grupos. Esta característica lo convierte en el algoritmo más rápido para aprender modelos de mezclas.</a:t>
            </a:r>
            <a:endParaRPr/>
          </a:p>
          <a:p>
            <a:pPr indent="-342900" lvl="0" marL="444500" rtl="0" algn="just">
              <a:lnSpc>
                <a:spcPct val="90000"/>
              </a:lnSpc>
              <a:spcBef>
                <a:spcPts val="0"/>
              </a:spcBef>
              <a:spcAft>
                <a:spcPts val="0"/>
              </a:spcAft>
              <a:buClr>
                <a:srgbClr val="00B0F0"/>
              </a:buClr>
              <a:buSzPts val="2000"/>
              <a:buFont typeface="Arial"/>
              <a:buChar char="•"/>
            </a:pPr>
            <a:r>
              <a:rPr lang="en-US"/>
              <a:t>Existe una gran flexibilidad en el número y la forma de los grupos.</a:t>
            </a:r>
            <a:endParaRPr/>
          </a:p>
        </p:txBody>
      </p:sp>
      <p:sp>
        <p:nvSpPr>
          <p:cNvPr id="262" name="Google Shape;262;gb90b78d93a_0_136"/>
          <p:cNvSpPr txBox="1"/>
          <p:nvPr>
            <p:ph idx="12" type="sldNum"/>
          </p:nvPr>
        </p:nvSpPr>
        <p:spPr>
          <a:xfrm>
            <a:off x="11351103" y="6333134"/>
            <a:ext cx="789642"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63" name="Google Shape;263;gb90b78d93a_0_136"/>
          <p:cNvSpPr txBox="1"/>
          <p:nvPr>
            <p:ph type="ctrTitle"/>
          </p:nvPr>
        </p:nvSpPr>
        <p:spPr>
          <a:xfrm>
            <a:off x="1721926" y="3402112"/>
            <a:ext cx="9955512"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264" name="Google Shape;264;gb90b78d93a_0_136"/>
          <p:cNvSpPr txBox="1"/>
          <p:nvPr>
            <p:ph idx="1" type="subTitle"/>
          </p:nvPr>
        </p:nvSpPr>
        <p:spPr>
          <a:xfrm>
            <a:off x="1798913" y="3785525"/>
            <a:ext cx="9955512" cy="23880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Es muy sensible a los valores iniciales que condicionarán en gran medida su rendimiento.</a:t>
            </a:r>
            <a:endParaRPr/>
          </a:p>
          <a:p>
            <a:pPr indent="-342900" lvl="0" marL="444500" rtl="0" algn="just">
              <a:lnSpc>
                <a:spcPct val="90000"/>
              </a:lnSpc>
              <a:spcBef>
                <a:spcPts val="0"/>
              </a:spcBef>
              <a:spcAft>
                <a:spcPts val="0"/>
              </a:spcAft>
              <a:buClr>
                <a:srgbClr val="00B0F0"/>
              </a:buClr>
              <a:buSzPts val="2000"/>
              <a:buFont typeface="Arial"/>
              <a:buChar char="•"/>
            </a:pPr>
            <a:r>
              <a:rPr lang="en-US"/>
              <a:t>El MMG puede converger a un mínimo local, lo que constituiría una solución no óptima.</a:t>
            </a:r>
            <a:endParaRPr/>
          </a:p>
          <a:p>
            <a:pPr indent="-342900" lvl="0" marL="444500" rtl="0" algn="just">
              <a:lnSpc>
                <a:spcPct val="90000"/>
              </a:lnSpc>
              <a:spcBef>
                <a:spcPts val="0"/>
              </a:spcBef>
              <a:spcAft>
                <a:spcPts val="0"/>
              </a:spcAft>
              <a:buClr>
                <a:srgbClr val="00B0F0"/>
              </a:buClr>
              <a:buSzPts val="2000"/>
              <a:buFont typeface="Arial"/>
              <a:buChar char="•"/>
            </a:pPr>
            <a:r>
              <a:rPr lang="en-US"/>
              <a:t>Al tener puntos insuficientes por mezcla, el algoritmo diverge y encuentra soluciones con infinitas probabilidades a menos que regularicemos artificialmente las covarianzas entre los puntos de datos.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b8f2cc6346_1_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271" name="Google Shape;271;gb8f2cc6346_1_6"/>
          <p:cNvPicPr preferRelativeResize="0"/>
          <p:nvPr/>
        </p:nvPicPr>
        <p:blipFill rotWithShape="1">
          <a:blip r:embed="rId3">
            <a:alphaModFix/>
          </a:blip>
          <a:srcRect b="0" l="0" r="0" t="0"/>
          <a:stretch/>
        </p:blipFill>
        <p:spPr>
          <a:xfrm>
            <a:off x="1556400" y="152400"/>
            <a:ext cx="10584351" cy="65532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b8f2cc6476_0_0"/>
          <p:cNvSpPr txBox="1"/>
          <p:nvPr>
            <p:ph type="ctrTitle"/>
          </p:nvPr>
        </p:nvSpPr>
        <p:spPr>
          <a:xfrm>
            <a:off x="1623455" y="373636"/>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Resumen de Algoritmos</a:t>
            </a:r>
            <a:endParaRPr u="sng"/>
          </a:p>
        </p:txBody>
      </p:sp>
      <p:sp>
        <p:nvSpPr>
          <p:cNvPr id="278" name="Google Shape;278;gb8f2cc6476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279" name="Google Shape;279;gb8f2cc6476_0_0"/>
          <p:cNvPicPr preferRelativeResize="0"/>
          <p:nvPr/>
        </p:nvPicPr>
        <p:blipFill rotWithShape="1">
          <a:blip r:embed="rId3">
            <a:alphaModFix/>
          </a:blip>
          <a:srcRect b="0" l="0" r="0" t="0"/>
          <a:stretch/>
        </p:blipFill>
        <p:spPr>
          <a:xfrm>
            <a:off x="2086750" y="1210800"/>
            <a:ext cx="9590700" cy="53756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b8f2cc6476_0_7"/>
          <p:cNvSpPr txBox="1"/>
          <p:nvPr>
            <p:ph type="ctrTitle"/>
          </p:nvPr>
        </p:nvSpPr>
        <p:spPr>
          <a:xfrm>
            <a:off x="1568266" y="325550"/>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Principal Component Analysis (PCA)</a:t>
            </a:r>
            <a:endParaRPr u="sng"/>
          </a:p>
        </p:txBody>
      </p:sp>
      <p:sp>
        <p:nvSpPr>
          <p:cNvPr id="286" name="Google Shape;286;gb8f2cc6476_0_7"/>
          <p:cNvSpPr txBox="1"/>
          <p:nvPr>
            <p:ph idx="1" type="subTitle"/>
          </p:nvPr>
        </p:nvSpPr>
        <p:spPr>
          <a:xfrm>
            <a:off x="1662545" y="1053475"/>
            <a:ext cx="10000854"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Principal Component Analysis es una técnica de Extracción de Características donde combinamos las entradas de una manera específica y podemos eliminar algunas de las variables “menos importantes” manteniendo la parte más importante de todas las variables. Como valor añadido, luego de aplicar PCA conseguiremos que todas las nuevas variables sean independientes unas de otras.</a:t>
            </a:r>
            <a:endParaRPr/>
          </a:p>
        </p:txBody>
      </p:sp>
      <p:sp>
        <p:nvSpPr>
          <p:cNvPr id="287" name="Google Shape;287;gb8f2cc6476_0_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descr="What is principal component analysis? | Nature Biotechnology" id="288" name="Google Shape;288;gb8f2cc6476_0_7"/>
          <p:cNvPicPr preferRelativeResize="0"/>
          <p:nvPr/>
        </p:nvPicPr>
        <p:blipFill rotWithShape="1">
          <a:blip r:embed="rId3">
            <a:alphaModFix/>
          </a:blip>
          <a:srcRect b="0" l="0" r="0" t="0"/>
          <a:stretch/>
        </p:blipFill>
        <p:spPr>
          <a:xfrm>
            <a:off x="3090626" y="2709434"/>
            <a:ext cx="6524625" cy="388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b8f2cc6476_0_15"/>
          <p:cNvSpPr txBox="1"/>
          <p:nvPr>
            <p:ph type="ctrTitle"/>
          </p:nvPr>
        </p:nvSpPr>
        <p:spPr>
          <a:xfrm>
            <a:off x="1483500" y="455875"/>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Algoritmo PCA</a:t>
            </a:r>
            <a:endParaRPr u="sng"/>
          </a:p>
        </p:txBody>
      </p:sp>
      <p:sp>
        <p:nvSpPr>
          <p:cNvPr id="295" name="Google Shape;295;gb8f2cc6476_0_15"/>
          <p:cNvSpPr txBox="1"/>
          <p:nvPr>
            <p:ph idx="1" type="subTitle"/>
          </p:nvPr>
        </p:nvSpPr>
        <p:spPr>
          <a:xfrm>
            <a:off x="1768344" y="1586875"/>
            <a:ext cx="9895056" cy="3192300"/>
          </a:xfrm>
          <a:prstGeom prst="rect">
            <a:avLst/>
          </a:prstGeom>
          <a:noFill/>
          <a:ln>
            <a:noFill/>
          </a:ln>
        </p:spPr>
        <p:txBody>
          <a:bodyPr anchorCtr="0" anchor="t" bIns="45700" lIns="91425" spcFirstLastPara="1" rIns="91425" wrap="square" tIns="45700">
            <a:noAutofit/>
          </a:bodyPr>
          <a:lstStyle/>
          <a:p>
            <a:pPr indent="-355600" lvl="0" marL="457200" rtl="0" algn="just">
              <a:lnSpc>
                <a:spcPct val="90000"/>
              </a:lnSpc>
              <a:spcBef>
                <a:spcPts val="1000"/>
              </a:spcBef>
              <a:spcAft>
                <a:spcPts val="0"/>
              </a:spcAft>
              <a:buSzPts val="2000"/>
              <a:buAutoNum type="arabicPeriod"/>
            </a:pPr>
            <a:r>
              <a:rPr lang="en-US"/>
              <a:t>Estandarizar los datos de entrada (ó Normalización de las Variables)</a:t>
            </a:r>
            <a:endParaRPr/>
          </a:p>
          <a:p>
            <a:pPr indent="-355600" lvl="0" marL="457200" rtl="0" algn="just">
              <a:lnSpc>
                <a:spcPct val="90000"/>
              </a:lnSpc>
              <a:spcBef>
                <a:spcPts val="1000"/>
              </a:spcBef>
              <a:spcAft>
                <a:spcPts val="0"/>
              </a:spcAft>
              <a:buSzPts val="2000"/>
              <a:buAutoNum type="arabicPeriod"/>
            </a:pPr>
            <a:r>
              <a:rPr lang="en-US"/>
              <a:t>Obtener los autovectores y autovalores de la matriz de covarianza</a:t>
            </a:r>
            <a:endParaRPr/>
          </a:p>
          <a:p>
            <a:pPr indent="-355600" lvl="0" marL="457200" rtl="0" algn="just">
              <a:lnSpc>
                <a:spcPct val="90000"/>
              </a:lnSpc>
              <a:spcBef>
                <a:spcPts val="1000"/>
              </a:spcBef>
              <a:spcAft>
                <a:spcPts val="0"/>
              </a:spcAft>
              <a:buSzPts val="2000"/>
              <a:buAutoNum type="arabicPeriod"/>
            </a:pPr>
            <a:r>
              <a:rPr lang="en-US"/>
              <a:t>Ordenar los autovalores de mayor a menor y elegir los “k” autovectores que se correspondan con los autovectores “k” más grandes (donde “k” es el número de dimensiones del nuevo subespacio de características).</a:t>
            </a:r>
            <a:endParaRPr/>
          </a:p>
          <a:p>
            <a:pPr indent="-355600" lvl="0" marL="457200" rtl="0" algn="just">
              <a:lnSpc>
                <a:spcPct val="90000"/>
              </a:lnSpc>
              <a:spcBef>
                <a:spcPts val="1000"/>
              </a:spcBef>
              <a:spcAft>
                <a:spcPts val="0"/>
              </a:spcAft>
              <a:buSzPts val="2000"/>
              <a:buAutoNum type="arabicPeriod"/>
            </a:pPr>
            <a:r>
              <a:rPr lang="en-US"/>
              <a:t>Construir la matriz de proyección W con los “k” autovectores seleccionados.</a:t>
            </a:r>
            <a:endParaRPr/>
          </a:p>
          <a:p>
            <a:pPr indent="-355600" lvl="0" marL="457200" rtl="0" algn="just">
              <a:lnSpc>
                <a:spcPct val="90000"/>
              </a:lnSpc>
              <a:spcBef>
                <a:spcPts val="1000"/>
              </a:spcBef>
              <a:spcAft>
                <a:spcPts val="0"/>
              </a:spcAft>
              <a:buSzPts val="2000"/>
              <a:buAutoNum type="arabicPeriod"/>
            </a:pPr>
            <a:r>
              <a:rPr lang="en-US"/>
              <a:t>Transformamos el dataset original “X estandarizado” vía W para obtener las nuevas características k-dimensionales.</a:t>
            </a:r>
            <a:endParaRPr/>
          </a:p>
          <a:p>
            <a:pPr indent="0" lvl="0" marL="0" rtl="0" algn="just">
              <a:lnSpc>
                <a:spcPct val="90000"/>
              </a:lnSpc>
              <a:spcBef>
                <a:spcPts val="1000"/>
              </a:spcBef>
              <a:spcAft>
                <a:spcPts val="1000"/>
              </a:spcAft>
              <a:buSzPts val="2000"/>
              <a:buNone/>
            </a:pPr>
            <a:r>
              <a:t/>
            </a:r>
            <a:endParaRPr/>
          </a:p>
        </p:txBody>
      </p:sp>
      <p:sp>
        <p:nvSpPr>
          <p:cNvPr id="296" name="Google Shape;296;gb8f2cc6476_0_1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b8f2cc6476_0_22"/>
          <p:cNvSpPr txBox="1"/>
          <p:nvPr>
            <p:ph type="ctrTitle"/>
          </p:nvPr>
        </p:nvSpPr>
        <p:spPr>
          <a:xfrm>
            <a:off x="1646355" y="811312"/>
            <a:ext cx="10031083"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Ventajas</a:t>
            </a:r>
            <a:endParaRPr/>
          </a:p>
        </p:txBody>
      </p:sp>
      <p:sp>
        <p:nvSpPr>
          <p:cNvPr id="303" name="Google Shape;303;gb8f2cc6476_0_22"/>
          <p:cNvSpPr txBox="1"/>
          <p:nvPr>
            <p:ph idx="1" type="subTitle"/>
          </p:nvPr>
        </p:nvSpPr>
        <p:spPr>
          <a:xfrm>
            <a:off x="1632317" y="1205875"/>
            <a:ext cx="10031083" cy="17685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Nos entrega una medida de como cada variable se asocia con las otras (matriz de covarianza)</a:t>
            </a:r>
            <a:endParaRPr/>
          </a:p>
          <a:p>
            <a:pPr indent="-342900" lvl="0" marL="444500" rtl="0" algn="just">
              <a:lnSpc>
                <a:spcPct val="90000"/>
              </a:lnSpc>
              <a:spcBef>
                <a:spcPts val="0"/>
              </a:spcBef>
              <a:spcAft>
                <a:spcPts val="0"/>
              </a:spcAft>
              <a:buClr>
                <a:srgbClr val="00B0F0"/>
              </a:buClr>
              <a:buSzPts val="2000"/>
              <a:buFont typeface="Arial"/>
              <a:buChar char="•"/>
            </a:pPr>
            <a:r>
              <a:rPr lang="en-US"/>
              <a:t>La dirección en las que nuestros datos están dispersos (autovectores)</a:t>
            </a:r>
            <a:endParaRPr/>
          </a:p>
          <a:p>
            <a:pPr indent="-342900" lvl="0" marL="444500" rtl="0" algn="just">
              <a:lnSpc>
                <a:spcPct val="90000"/>
              </a:lnSpc>
              <a:spcBef>
                <a:spcPts val="0"/>
              </a:spcBef>
              <a:spcAft>
                <a:spcPts val="0"/>
              </a:spcAft>
              <a:buClr>
                <a:srgbClr val="00B0F0"/>
              </a:buClr>
              <a:buSzPts val="2000"/>
              <a:buFont typeface="Arial"/>
              <a:buChar char="•"/>
            </a:pPr>
            <a:r>
              <a:rPr lang="en-US"/>
              <a:t>La relativa importancia de esas distintas direcciones (autovalores)</a:t>
            </a:r>
            <a:endParaRPr/>
          </a:p>
          <a:p>
            <a:pPr indent="-342900" lvl="0" marL="444500" rtl="0" algn="just">
              <a:lnSpc>
                <a:spcPct val="90000"/>
              </a:lnSpc>
              <a:spcBef>
                <a:spcPts val="0"/>
              </a:spcBef>
              <a:spcAft>
                <a:spcPts val="0"/>
              </a:spcAft>
              <a:buClr>
                <a:srgbClr val="00B0F0"/>
              </a:buClr>
              <a:buSzPts val="2000"/>
              <a:buFont typeface="Arial"/>
              <a:buChar char="•"/>
            </a:pPr>
            <a:r>
              <a:rPr lang="en-US"/>
              <a:t>PCA combina nuestros predictores y nos permite deshacernos de los autovectores de menor importancia relativa.</a:t>
            </a:r>
            <a:endParaRPr/>
          </a:p>
        </p:txBody>
      </p:sp>
      <p:sp>
        <p:nvSpPr>
          <p:cNvPr id="304" name="Google Shape;304;gb8f2cc6476_0_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305" name="Google Shape;305;gb8f2cc6476_0_22"/>
          <p:cNvSpPr txBox="1"/>
          <p:nvPr>
            <p:ph type="ctrTitle"/>
          </p:nvPr>
        </p:nvSpPr>
        <p:spPr>
          <a:xfrm>
            <a:off x="1646355" y="3402112"/>
            <a:ext cx="10031083" cy="113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lang="en-US"/>
              <a:t>Desventajas</a:t>
            </a:r>
            <a:endParaRPr/>
          </a:p>
        </p:txBody>
      </p:sp>
      <p:sp>
        <p:nvSpPr>
          <p:cNvPr id="306" name="Google Shape;306;gb8f2cc6476_0_22"/>
          <p:cNvSpPr txBox="1"/>
          <p:nvPr>
            <p:ph idx="1" type="subTitle"/>
          </p:nvPr>
        </p:nvSpPr>
        <p:spPr>
          <a:xfrm>
            <a:off x="1723342" y="3785525"/>
            <a:ext cx="10031083" cy="2388000"/>
          </a:xfrm>
          <a:prstGeom prst="rect">
            <a:avLst/>
          </a:prstGeom>
          <a:noFill/>
          <a:ln>
            <a:noFill/>
          </a:ln>
        </p:spPr>
        <p:txBody>
          <a:bodyPr anchorCtr="0" anchor="t" bIns="45700" lIns="91425" spcFirstLastPara="1" rIns="91425" wrap="square" tIns="45700">
            <a:noAutofit/>
          </a:bodyPr>
          <a:lstStyle/>
          <a:p>
            <a:pPr indent="-342900" lvl="0" marL="444500" rtl="0" algn="just">
              <a:lnSpc>
                <a:spcPct val="90000"/>
              </a:lnSpc>
              <a:spcBef>
                <a:spcPts val="1000"/>
              </a:spcBef>
              <a:spcAft>
                <a:spcPts val="0"/>
              </a:spcAft>
              <a:buClr>
                <a:srgbClr val="00B0F0"/>
              </a:buClr>
              <a:buSzPts val="2000"/>
              <a:buFont typeface="Arial"/>
              <a:buChar char="•"/>
            </a:pPr>
            <a:r>
              <a:rPr lang="en-US"/>
              <a:t>El algoritmo de PCA es muy influenciado por los outliers en los datos. Por esta razón, surgieron variantes de PCA para minimizar esta debilidad. Entre otros se encuentran: RandomizedPCA, SparcePCA y KernelPCA.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b8f2cc6476_0_31"/>
          <p:cNvSpPr txBox="1"/>
          <p:nvPr>
            <p:ph type="ctrTitle"/>
          </p:nvPr>
        </p:nvSpPr>
        <p:spPr>
          <a:xfrm>
            <a:off x="1560709" y="256051"/>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T-distributed Stochastic Neighbor Embedding (t-SNE)</a:t>
            </a:r>
            <a:endParaRPr u="sng"/>
          </a:p>
        </p:txBody>
      </p:sp>
      <p:sp>
        <p:nvSpPr>
          <p:cNvPr id="313" name="Google Shape;313;gb8f2cc6476_0_31"/>
          <p:cNvSpPr txBox="1"/>
          <p:nvPr>
            <p:ph idx="1" type="subTitle"/>
          </p:nvPr>
        </p:nvSpPr>
        <p:spPr>
          <a:xfrm>
            <a:off x="1662545" y="1053475"/>
            <a:ext cx="10000854" cy="4305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Es un algoritmo diseñado para la visualización de conjuntos de datos de alta dimensionalidad. Si el número de dimensiones es muy alto, se recomienda utilizar un método de reducción de dimensionalidad previo (como PCA) para reducir el conjunto de datos a un número de dimensiones razonable, lo que reducirá el ruido y aligerará la ejecución de t-SNE.</a:t>
            </a:r>
            <a:endParaRPr/>
          </a:p>
        </p:txBody>
      </p:sp>
      <p:sp>
        <p:nvSpPr>
          <p:cNvPr id="314" name="Google Shape;314;gb8f2cc6476_0_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315" name="Google Shape;315;gb8f2cc6476_0_31"/>
          <p:cNvPicPr preferRelativeResize="0"/>
          <p:nvPr/>
        </p:nvPicPr>
        <p:blipFill rotWithShape="1">
          <a:blip r:embed="rId3">
            <a:alphaModFix/>
          </a:blip>
          <a:srcRect b="0" l="0" r="0" t="0"/>
          <a:stretch/>
        </p:blipFill>
        <p:spPr>
          <a:xfrm>
            <a:off x="690546" y="3429000"/>
            <a:ext cx="5217060" cy="2631082"/>
          </a:xfrm>
          <a:prstGeom prst="rect">
            <a:avLst/>
          </a:prstGeom>
          <a:noFill/>
          <a:ln>
            <a:noFill/>
          </a:ln>
        </p:spPr>
      </p:pic>
      <p:pic>
        <p:nvPicPr>
          <p:cNvPr id="316" name="Google Shape;316;gb8f2cc6476_0_31"/>
          <p:cNvPicPr preferRelativeResize="0"/>
          <p:nvPr/>
        </p:nvPicPr>
        <p:blipFill rotWithShape="1">
          <a:blip r:embed="rId4">
            <a:alphaModFix/>
          </a:blip>
          <a:srcRect b="0" l="0" r="0" t="0"/>
          <a:stretch/>
        </p:blipFill>
        <p:spPr>
          <a:xfrm>
            <a:off x="6009442" y="3351658"/>
            <a:ext cx="5326028" cy="280514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b8f2cc6476_0_39"/>
          <p:cNvSpPr txBox="1"/>
          <p:nvPr>
            <p:ph type="ctrTitle"/>
          </p:nvPr>
        </p:nvSpPr>
        <p:spPr>
          <a:xfrm>
            <a:off x="1483500" y="220605"/>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Algoritmo t-SNE</a:t>
            </a:r>
            <a:endParaRPr u="sng"/>
          </a:p>
        </p:txBody>
      </p:sp>
      <p:sp>
        <p:nvSpPr>
          <p:cNvPr id="323" name="Google Shape;323;gb8f2cc6476_0_39"/>
          <p:cNvSpPr txBox="1"/>
          <p:nvPr>
            <p:ph idx="1" type="subTitle"/>
          </p:nvPr>
        </p:nvSpPr>
        <p:spPr>
          <a:xfrm>
            <a:off x="1791015" y="1156225"/>
            <a:ext cx="9872385" cy="347055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1000"/>
              </a:spcBef>
              <a:spcAft>
                <a:spcPts val="0"/>
              </a:spcAft>
              <a:buSzPts val="2000"/>
              <a:buNone/>
            </a:pPr>
            <a:r>
              <a:rPr lang="en-US"/>
              <a:t>t-SNE se ejecuta en dos pasos: </a:t>
            </a:r>
            <a:endParaRPr/>
          </a:p>
          <a:p>
            <a:pPr indent="-355600" lvl="0" marL="457200" rtl="0" algn="just">
              <a:lnSpc>
                <a:spcPct val="90000"/>
              </a:lnSpc>
              <a:spcBef>
                <a:spcPts val="1000"/>
              </a:spcBef>
              <a:spcAft>
                <a:spcPts val="0"/>
              </a:spcAft>
              <a:buSzPts val="2000"/>
              <a:buAutoNum type="arabicPeriod"/>
            </a:pPr>
            <a:r>
              <a:rPr lang="en-US"/>
              <a:t>Construye una distribución de probabilidad sobre parejas de muestras en el espacio original, de forma tal que las muestras semejantes reciben alta probabilidad de ser escogidas, mientras que las muestras muy diferentes reciben baja probabilidad de ser escogidas. El concepto de "semejanza" se basa en la distancia entre puntos y densidad en las proximidades de un punto. Tal y como lo describen los autores:</a:t>
            </a:r>
            <a:endParaRPr/>
          </a:p>
          <a:p>
            <a:pPr indent="-355600" lvl="0" marL="457200" rtl="0" algn="just">
              <a:lnSpc>
                <a:spcPct val="90000"/>
              </a:lnSpc>
              <a:spcBef>
                <a:spcPts val="1000"/>
              </a:spcBef>
              <a:spcAft>
                <a:spcPts val="1000"/>
              </a:spcAft>
              <a:buSzPts val="2000"/>
              <a:buAutoNum type="arabicPeriod"/>
            </a:pPr>
            <a:r>
              <a:rPr lang="en-US"/>
              <a:t>t-SNE lleva los puntos del espacio de alta dimensionalidad al espacio de baja dimensionalidad de forma aleatoria, define una distribución de probabilidad semejante a la vista en el espacio destino (el espacio de baja dimensionalidad), y minimiza la denominada divergencia Kullback-Leibler entre las dos distribuciones con respecto a las posiciones de los puntos en el mapa (la divergencia de Kullback-Leibler mide la similitud o diferencia entre dos funciones de distribución de probabilidad). Dicho con otras palabras: t-SNE intenta reproducir la distribución que existía en el espacio original en el espacio final.</a:t>
            </a:r>
            <a:endParaRPr/>
          </a:p>
        </p:txBody>
      </p:sp>
      <p:sp>
        <p:nvSpPr>
          <p:cNvPr id="324" name="Google Shape;324;gb8f2cc6476_0_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b90b78d93a_0_146"/>
          <p:cNvSpPr txBox="1"/>
          <p:nvPr>
            <p:ph type="ctrTitle"/>
          </p:nvPr>
        </p:nvSpPr>
        <p:spPr>
          <a:xfrm>
            <a:off x="1483500" y="228162"/>
            <a:ext cx="9225000" cy="113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Flujo de un Problema de Machine Learning</a:t>
            </a:r>
            <a:endParaRPr u="sng"/>
          </a:p>
        </p:txBody>
      </p:sp>
      <p:sp>
        <p:nvSpPr>
          <p:cNvPr id="330" name="Google Shape;330;gb90b78d93a_0_14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31" name="Google Shape;331;gb90b78d93a_0_146"/>
          <p:cNvPicPr preferRelativeResize="0"/>
          <p:nvPr/>
        </p:nvPicPr>
        <p:blipFill rotWithShape="1">
          <a:blip r:embed="rId3">
            <a:alphaModFix/>
          </a:blip>
          <a:srcRect b="0" l="0" r="0" t="0"/>
          <a:stretch/>
        </p:blipFill>
        <p:spPr>
          <a:xfrm>
            <a:off x="2452450" y="1462187"/>
            <a:ext cx="8425156" cy="47632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37b47135f7_0_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solidFill>
                  <a:srgbClr val="3F3F3F"/>
                </a:solidFill>
              </a:rPr>
              <a:t>‹#›</a:t>
            </a:fld>
            <a:endParaRPr>
              <a:solidFill>
                <a:srgbClr val="3F3F3F"/>
              </a:solidFill>
            </a:endParaRPr>
          </a:p>
        </p:txBody>
      </p:sp>
      <p:pic>
        <p:nvPicPr>
          <p:cNvPr id="106" name="Google Shape;106;g237b47135f7_0_0"/>
          <p:cNvPicPr preferRelativeResize="0"/>
          <p:nvPr/>
        </p:nvPicPr>
        <p:blipFill rotWithShape="1">
          <a:blip r:embed="rId3">
            <a:alphaModFix/>
          </a:blip>
          <a:srcRect b="0" l="0" r="0" t="0"/>
          <a:stretch/>
        </p:blipFill>
        <p:spPr>
          <a:xfrm>
            <a:off x="188736" y="753365"/>
            <a:ext cx="6559036" cy="2774300"/>
          </a:xfrm>
          <a:prstGeom prst="rect">
            <a:avLst/>
          </a:prstGeom>
          <a:noFill/>
          <a:ln>
            <a:noFill/>
          </a:ln>
        </p:spPr>
      </p:pic>
      <p:sp>
        <p:nvSpPr>
          <p:cNvPr id="107" name="Google Shape;107;g237b47135f7_0_0"/>
          <p:cNvSpPr txBox="1"/>
          <p:nvPr>
            <p:ph type="ctrTitle"/>
          </p:nvPr>
        </p:nvSpPr>
        <p:spPr>
          <a:xfrm>
            <a:off x="1808238" y="97837"/>
            <a:ext cx="9225000" cy="1131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800"/>
              <a:buNone/>
            </a:pPr>
            <a:r>
              <a:rPr lang="en-US" u="sng"/>
              <a:t>¿IA, ML, Deep Learning?</a:t>
            </a:r>
            <a:endParaRPr u="sng"/>
          </a:p>
        </p:txBody>
      </p:sp>
      <p:pic>
        <p:nvPicPr>
          <p:cNvPr id="108" name="Google Shape;108;g237b47135f7_0_0"/>
          <p:cNvPicPr preferRelativeResize="0"/>
          <p:nvPr/>
        </p:nvPicPr>
        <p:blipFill rotWithShape="1">
          <a:blip r:embed="rId4">
            <a:alphaModFix/>
          </a:blip>
          <a:srcRect b="0" l="0" r="0" t="0"/>
          <a:stretch/>
        </p:blipFill>
        <p:spPr>
          <a:xfrm>
            <a:off x="723119" y="3696521"/>
            <a:ext cx="4635474" cy="2988201"/>
          </a:xfrm>
          <a:prstGeom prst="rect">
            <a:avLst/>
          </a:prstGeom>
          <a:noFill/>
          <a:ln>
            <a:noFill/>
          </a:ln>
        </p:spPr>
      </p:pic>
      <p:sp>
        <p:nvSpPr>
          <p:cNvPr id="109" name="Google Shape;109;g237b47135f7_0_0"/>
          <p:cNvSpPr txBox="1"/>
          <p:nvPr/>
        </p:nvSpPr>
        <p:spPr>
          <a:xfrm>
            <a:off x="7091675" y="913300"/>
            <a:ext cx="4748400" cy="5435304"/>
          </a:xfrm>
          <a:prstGeom prst="rect">
            <a:avLst/>
          </a:prstGeom>
          <a:noFill/>
          <a:ln>
            <a:noFill/>
          </a:ln>
        </p:spPr>
        <p:txBody>
          <a:bodyPr anchorCtr="0" anchor="t" bIns="91425" lIns="91425" spcFirstLastPara="1" rIns="91425" wrap="square" tIns="91425">
            <a:spAutoFit/>
          </a:bodyPr>
          <a:lstStyle/>
          <a:p>
            <a:pPr indent="-342900" lvl="0" marL="342900" marR="0" rtl="0" algn="l">
              <a:lnSpc>
                <a:spcPct val="115000"/>
              </a:lnSpc>
              <a:spcBef>
                <a:spcPts val="600"/>
              </a:spcBef>
              <a:spcAft>
                <a:spcPts val="0"/>
              </a:spcAft>
              <a:buClr>
                <a:srgbClr val="00B0F0"/>
              </a:buClr>
              <a:buSzPts val="2400"/>
              <a:buFont typeface="Arial"/>
              <a:buChar char="•"/>
            </a:pPr>
            <a:r>
              <a:rPr b="0" i="0" lang="en-US" sz="2400" u="none" cap="none" strike="noStrike">
                <a:solidFill>
                  <a:srgbClr val="595959"/>
                </a:solidFill>
                <a:latin typeface="Calibri"/>
                <a:ea typeface="Calibri"/>
                <a:cs typeface="Calibri"/>
                <a:sym typeface="Calibri"/>
              </a:rPr>
              <a:t>La base de todo modelo son los </a:t>
            </a:r>
            <a:r>
              <a:rPr b="1" i="0" lang="en-US" sz="2400" u="none" cap="none" strike="noStrike">
                <a:solidFill>
                  <a:srgbClr val="595959"/>
                </a:solidFill>
                <a:latin typeface="Calibri"/>
                <a:ea typeface="Calibri"/>
                <a:cs typeface="Calibri"/>
                <a:sym typeface="Calibri"/>
              </a:rPr>
              <a:t>datos</a:t>
            </a:r>
            <a:r>
              <a:rPr b="0" i="0" lang="en-US" sz="2400" u="none" cap="none" strike="noStrike">
                <a:solidFill>
                  <a:srgbClr val="595959"/>
                </a:solidFill>
                <a:latin typeface="Calibri"/>
                <a:ea typeface="Calibri"/>
                <a:cs typeface="Calibri"/>
                <a:sym typeface="Calibri"/>
              </a:rPr>
              <a:t>.</a:t>
            </a:r>
            <a:endParaRPr b="0" i="0" sz="2400" u="none" cap="none" strike="noStrike">
              <a:solidFill>
                <a:srgbClr val="595959"/>
              </a:solidFill>
              <a:latin typeface="Calibri"/>
              <a:ea typeface="Calibri"/>
              <a:cs typeface="Calibri"/>
              <a:sym typeface="Calibri"/>
            </a:endParaRPr>
          </a:p>
          <a:p>
            <a:pPr indent="-190500" lvl="0" marL="342900" marR="0" rtl="0" algn="l">
              <a:lnSpc>
                <a:spcPct val="115000"/>
              </a:lnSpc>
              <a:spcBef>
                <a:spcPts val="600"/>
              </a:spcBef>
              <a:spcAft>
                <a:spcPts val="0"/>
              </a:spcAft>
              <a:buClr>
                <a:srgbClr val="00B0F0"/>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lnSpc>
                <a:spcPct val="115000"/>
              </a:lnSpc>
              <a:spcBef>
                <a:spcPts val="0"/>
              </a:spcBef>
              <a:spcAft>
                <a:spcPts val="0"/>
              </a:spcAft>
              <a:buClr>
                <a:srgbClr val="00B0F0"/>
              </a:buClr>
              <a:buSzPts val="2400"/>
              <a:buFont typeface="Arial"/>
              <a:buChar char="•"/>
            </a:pPr>
            <a:r>
              <a:rPr b="0" i="0" lang="en-US" sz="2400" u="none" cap="none" strike="noStrike">
                <a:solidFill>
                  <a:srgbClr val="595959"/>
                </a:solidFill>
                <a:latin typeface="Calibri"/>
                <a:ea typeface="Calibri"/>
                <a:cs typeface="Calibri"/>
                <a:sym typeface="Calibri"/>
              </a:rPr>
              <a:t>Los modelos aprenden de los datos </a:t>
            </a:r>
            <a:r>
              <a:rPr b="1" i="0" lang="en-US" sz="2400" u="none" cap="none" strike="noStrike">
                <a:solidFill>
                  <a:srgbClr val="595959"/>
                </a:solidFill>
                <a:latin typeface="Calibri"/>
                <a:ea typeface="Calibri"/>
                <a:cs typeface="Calibri"/>
                <a:sym typeface="Calibri"/>
              </a:rPr>
              <a:t>patrones</a:t>
            </a:r>
            <a:r>
              <a:rPr b="0" i="0" lang="en-US" sz="2400" u="none" cap="none" strike="noStrike">
                <a:solidFill>
                  <a:srgbClr val="595959"/>
                </a:solidFill>
                <a:latin typeface="Calibri"/>
                <a:ea typeface="Calibri"/>
                <a:cs typeface="Calibri"/>
                <a:sym typeface="Calibri"/>
              </a:rPr>
              <a:t> que si fuéramos a programarlos serían cientos o miles de líneas de código.</a:t>
            </a:r>
            <a:endParaRPr b="0" i="0" sz="2400" u="none" cap="none" strike="noStrike">
              <a:solidFill>
                <a:srgbClr val="595959"/>
              </a:solidFill>
              <a:latin typeface="Calibri"/>
              <a:ea typeface="Calibri"/>
              <a:cs typeface="Calibri"/>
              <a:sym typeface="Calibri"/>
            </a:endParaRPr>
          </a:p>
          <a:p>
            <a:pPr indent="-190500" lvl="0" marL="342900" marR="0" rtl="0" algn="l">
              <a:lnSpc>
                <a:spcPct val="115000"/>
              </a:lnSpc>
              <a:spcBef>
                <a:spcPts val="0"/>
              </a:spcBef>
              <a:spcAft>
                <a:spcPts val="0"/>
              </a:spcAft>
              <a:buClr>
                <a:srgbClr val="00B0F0"/>
              </a:buClr>
              <a:buSzPts val="2400"/>
              <a:buFont typeface="Arial"/>
              <a:buNone/>
            </a:pPr>
            <a:r>
              <a:t/>
            </a:r>
            <a:endParaRPr b="0" i="0" sz="2400" u="none" cap="none" strike="noStrike">
              <a:solidFill>
                <a:srgbClr val="595959"/>
              </a:solidFill>
              <a:latin typeface="Calibri"/>
              <a:ea typeface="Calibri"/>
              <a:cs typeface="Calibri"/>
              <a:sym typeface="Calibri"/>
            </a:endParaRPr>
          </a:p>
          <a:p>
            <a:pPr indent="-342900" lvl="0" marL="342900" marR="0" rtl="0" algn="l">
              <a:lnSpc>
                <a:spcPct val="115000"/>
              </a:lnSpc>
              <a:spcBef>
                <a:spcPts val="0"/>
              </a:spcBef>
              <a:spcAft>
                <a:spcPts val="0"/>
              </a:spcAft>
              <a:buClr>
                <a:srgbClr val="00B0F0"/>
              </a:buClr>
              <a:buSzPts val="2400"/>
              <a:buFont typeface="Arial"/>
              <a:buChar char="•"/>
            </a:pPr>
            <a:r>
              <a:rPr b="0" i="0" lang="en-US" sz="2400" u="none" cap="none" strike="noStrike">
                <a:solidFill>
                  <a:srgbClr val="595959"/>
                </a:solidFill>
                <a:latin typeface="Calibri"/>
                <a:ea typeface="Calibri"/>
                <a:cs typeface="Calibri"/>
                <a:sym typeface="Calibri"/>
              </a:rPr>
              <a:t>El objetivo es que el modelo pueda </a:t>
            </a:r>
            <a:r>
              <a:rPr b="1" i="0" lang="en-US" sz="2400" u="none" cap="none" strike="noStrike">
                <a:solidFill>
                  <a:srgbClr val="595959"/>
                </a:solidFill>
                <a:latin typeface="Calibri"/>
                <a:ea typeface="Calibri"/>
                <a:cs typeface="Calibri"/>
                <a:sym typeface="Calibri"/>
              </a:rPr>
              <a:t>generalizar</a:t>
            </a:r>
            <a:r>
              <a:rPr b="0" i="0" lang="en-US" sz="2400" u="none" cap="none" strike="noStrike">
                <a:solidFill>
                  <a:srgbClr val="595959"/>
                </a:solidFill>
                <a:latin typeface="Calibri"/>
                <a:ea typeface="Calibri"/>
                <a:cs typeface="Calibri"/>
                <a:sym typeface="Calibri"/>
              </a:rPr>
              <a:t> para dar predicciones sobre datos con los cuales no fue entrenado </a:t>
            </a:r>
            <a:endParaRPr b="0" i="0" sz="2400" u="none" cap="none" strike="noStrike">
              <a:solidFill>
                <a:srgbClr val="595959"/>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
          <p:cNvSpPr txBox="1"/>
          <p:nvPr>
            <p:ph type="ctrTitle"/>
          </p:nvPr>
        </p:nvSpPr>
        <p:spPr>
          <a:xfrm>
            <a:off x="1483480" y="494068"/>
            <a:ext cx="9225035" cy="113112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None/>
            </a:pPr>
            <a:r>
              <a:rPr b="1" lang="en-US" sz="2000" u="sng">
                <a:solidFill>
                  <a:schemeClr val="dk1"/>
                </a:solidFill>
                <a:latin typeface="Calibri"/>
                <a:ea typeface="Calibri"/>
                <a:cs typeface="Calibri"/>
                <a:sym typeface="Calibri"/>
              </a:rPr>
              <a:t>Visualización de 1000 productos de Amazon (t-SNE)</a:t>
            </a:r>
            <a:endParaRPr/>
          </a:p>
        </p:txBody>
      </p:sp>
      <p:sp>
        <p:nvSpPr>
          <p:cNvPr id="337" name="Google Shape;337;p5"/>
          <p:cNvSpPr/>
          <p:nvPr/>
        </p:nvSpPr>
        <p:spPr>
          <a:xfrm>
            <a:off x="3100770" y="6398695"/>
            <a:ext cx="54296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https://towardsdatascience.com/vis-amz-83dea6fcb059</a:t>
            </a:r>
            <a:endParaRPr b="0" i="0" sz="1400" u="none" cap="none" strike="noStrike">
              <a:solidFill>
                <a:srgbClr val="000000"/>
              </a:solidFill>
              <a:latin typeface="Arial"/>
              <a:ea typeface="Arial"/>
              <a:cs typeface="Arial"/>
              <a:sym typeface="Arial"/>
            </a:endParaRPr>
          </a:p>
        </p:txBody>
      </p:sp>
      <p:pic>
        <p:nvPicPr>
          <p:cNvPr id="338" name="Google Shape;338;p5"/>
          <p:cNvPicPr preferRelativeResize="0"/>
          <p:nvPr/>
        </p:nvPicPr>
        <p:blipFill rotWithShape="1">
          <a:blip r:embed="rId4">
            <a:alphaModFix/>
          </a:blip>
          <a:srcRect b="0" l="0" r="0" t="0"/>
          <a:stretch/>
        </p:blipFill>
        <p:spPr>
          <a:xfrm>
            <a:off x="1163782" y="836453"/>
            <a:ext cx="9864436" cy="5389476"/>
          </a:xfrm>
          <a:prstGeom prst="rect">
            <a:avLst/>
          </a:prstGeom>
          <a:noFill/>
          <a:ln>
            <a:noFill/>
          </a:ln>
        </p:spPr>
      </p:pic>
      <p:sp>
        <p:nvSpPr>
          <p:cNvPr id="339" name="Google Shape;339;p5"/>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
          <p:cNvSpPr txBox="1"/>
          <p:nvPr/>
        </p:nvSpPr>
        <p:spPr>
          <a:xfrm>
            <a:off x="1483480" y="1461121"/>
            <a:ext cx="293061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400" u="none" cap="none" strike="noStrike">
                <a:solidFill>
                  <a:schemeClr val="accent1"/>
                </a:solidFill>
                <a:latin typeface="Calibri"/>
                <a:ea typeface="Calibri"/>
                <a:cs typeface="Calibri"/>
                <a:sym typeface="Calibri"/>
              </a:rPr>
              <a:t>Cluster de Tendencias</a:t>
            </a:r>
            <a:endParaRPr/>
          </a:p>
        </p:txBody>
      </p:sp>
      <p:pic>
        <p:nvPicPr>
          <p:cNvPr id="345" name="Google Shape;345;p6"/>
          <p:cNvPicPr preferRelativeResize="0"/>
          <p:nvPr/>
        </p:nvPicPr>
        <p:blipFill rotWithShape="1">
          <a:blip r:embed="rId3">
            <a:alphaModFix/>
          </a:blip>
          <a:srcRect b="0" l="0" r="0" t="0"/>
          <a:stretch/>
        </p:blipFill>
        <p:spPr>
          <a:xfrm>
            <a:off x="7169764" y="4173360"/>
            <a:ext cx="3427942" cy="2584238"/>
          </a:xfrm>
          <a:prstGeom prst="rect">
            <a:avLst/>
          </a:prstGeom>
          <a:noFill/>
          <a:ln>
            <a:noFill/>
          </a:ln>
        </p:spPr>
      </p:pic>
      <p:pic>
        <p:nvPicPr>
          <p:cNvPr id="346" name="Google Shape;346;p6"/>
          <p:cNvPicPr preferRelativeResize="0"/>
          <p:nvPr/>
        </p:nvPicPr>
        <p:blipFill rotWithShape="1">
          <a:blip r:embed="rId4">
            <a:alphaModFix/>
          </a:blip>
          <a:srcRect b="0" l="0" r="0" t="0"/>
          <a:stretch/>
        </p:blipFill>
        <p:spPr>
          <a:xfrm>
            <a:off x="150865" y="2013593"/>
            <a:ext cx="2267419" cy="1980000"/>
          </a:xfrm>
          <a:prstGeom prst="rect">
            <a:avLst/>
          </a:prstGeom>
          <a:noFill/>
          <a:ln>
            <a:noFill/>
          </a:ln>
        </p:spPr>
      </p:pic>
      <p:pic>
        <p:nvPicPr>
          <p:cNvPr id="347" name="Google Shape;347;p6"/>
          <p:cNvPicPr preferRelativeResize="0"/>
          <p:nvPr/>
        </p:nvPicPr>
        <p:blipFill rotWithShape="1">
          <a:blip r:embed="rId5">
            <a:alphaModFix/>
          </a:blip>
          <a:srcRect b="0" l="0" r="0" t="0"/>
          <a:stretch/>
        </p:blipFill>
        <p:spPr>
          <a:xfrm>
            <a:off x="2534893" y="2013593"/>
            <a:ext cx="2267419" cy="1980000"/>
          </a:xfrm>
          <a:prstGeom prst="rect">
            <a:avLst/>
          </a:prstGeom>
          <a:noFill/>
          <a:ln>
            <a:noFill/>
          </a:ln>
        </p:spPr>
      </p:pic>
      <p:pic>
        <p:nvPicPr>
          <p:cNvPr id="348" name="Google Shape;348;p6"/>
          <p:cNvPicPr preferRelativeResize="0"/>
          <p:nvPr/>
        </p:nvPicPr>
        <p:blipFill rotWithShape="1">
          <a:blip r:embed="rId6">
            <a:alphaModFix/>
          </a:blip>
          <a:srcRect b="0" l="0" r="0" t="0"/>
          <a:stretch/>
        </p:blipFill>
        <p:spPr>
          <a:xfrm>
            <a:off x="5035530" y="2063285"/>
            <a:ext cx="2267419" cy="1980000"/>
          </a:xfrm>
          <a:prstGeom prst="rect">
            <a:avLst/>
          </a:prstGeom>
          <a:noFill/>
          <a:ln>
            <a:noFill/>
          </a:ln>
        </p:spPr>
      </p:pic>
      <p:pic>
        <p:nvPicPr>
          <p:cNvPr id="349" name="Google Shape;349;p6"/>
          <p:cNvPicPr preferRelativeResize="0"/>
          <p:nvPr/>
        </p:nvPicPr>
        <p:blipFill rotWithShape="1">
          <a:blip r:embed="rId7">
            <a:alphaModFix/>
          </a:blip>
          <a:srcRect b="0" l="0" r="0" t="0"/>
          <a:stretch/>
        </p:blipFill>
        <p:spPr>
          <a:xfrm>
            <a:off x="7419558" y="2063285"/>
            <a:ext cx="2267419" cy="1980000"/>
          </a:xfrm>
          <a:prstGeom prst="rect">
            <a:avLst/>
          </a:prstGeom>
          <a:noFill/>
          <a:ln>
            <a:noFill/>
          </a:ln>
        </p:spPr>
      </p:pic>
      <p:pic>
        <p:nvPicPr>
          <p:cNvPr id="350" name="Google Shape;350;p6"/>
          <p:cNvPicPr preferRelativeResize="0"/>
          <p:nvPr/>
        </p:nvPicPr>
        <p:blipFill rotWithShape="1">
          <a:blip r:embed="rId8">
            <a:alphaModFix/>
          </a:blip>
          <a:srcRect b="0" l="0" r="0" t="0"/>
          <a:stretch/>
        </p:blipFill>
        <p:spPr>
          <a:xfrm>
            <a:off x="9826315" y="2063285"/>
            <a:ext cx="2267419" cy="1980000"/>
          </a:xfrm>
          <a:prstGeom prst="rect">
            <a:avLst/>
          </a:prstGeom>
          <a:noFill/>
          <a:ln>
            <a:noFill/>
          </a:ln>
        </p:spPr>
      </p:pic>
      <p:pic>
        <p:nvPicPr>
          <p:cNvPr id="351" name="Google Shape;351;p6"/>
          <p:cNvPicPr preferRelativeResize="0"/>
          <p:nvPr/>
        </p:nvPicPr>
        <p:blipFill rotWithShape="1">
          <a:blip r:embed="rId9">
            <a:alphaModFix/>
          </a:blip>
          <a:srcRect b="0" l="0" r="0" t="0"/>
          <a:stretch/>
        </p:blipFill>
        <p:spPr>
          <a:xfrm>
            <a:off x="4548604" y="4232356"/>
            <a:ext cx="2635208" cy="2301168"/>
          </a:xfrm>
          <a:prstGeom prst="rect">
            <a:avLst/>
          </a:prstGeom>
          <a:noFill/>
          <a:ln>
            <a:noFill/>
          </a:ln>
        </p:spPr>
      </p:pic>
      <p:pic>
        <p:nvPicPr>
          <p:cNvPr id="352" name="Google Shape;352;p6"/>
          <p:cNvPicPr preferRelativeResize="0"/>
          <p:nvPr/>
        </p:nvPicPr>
        <p:blipFill rotWithShape="1">
          <a:blip r:embed="rId10">
            <a:alphaModFix/>
          </a:blip>
          <a:srcRect b="0" l="0" r="0" t="0"/>
          <a:stretch/>
        </p:blipFill>
        <p:spPr>
          <a:xfrm>
            <a:off x="1179123" y="4175206"/>
            <a:ext cx="3094111" cy="2701900"/>
          </a:xfrm>
          <a:prstGeom prst="rect">
            <a:avLst/>
          </a:prstGeom>
          <a:noFill/>
          <a:ln>
            <a:noFill/>
          </a:ln>
        </p:spPr>
      </p:pic>
      <p:sp>
        <p:nvSpPr>
          <p:cNvPr id="353" name="Google Shape;353;p6"/>
          <p:cNvSpPr txBox="1"/>
          <p:nvPr>
            <p:ph type="ctrTitle"/>
          </p:nvPr>
        </p:nvSpPr>
        <p:spPr>
          <a:xfrm>
            <a:off x="1556721" y="387078"/>
            <a:ext cx="9225035" cy="113112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800"/>
              <a:buNone/>
            </a:pPr>
            <a:r>
              <a:rPr b="1" lang="en-US" sz="2800" u="sng">
                <a:solidFill>
                  <a:schemeClr val="dk1"/>
                </a:solidFill>
                <a:latin typeface="Calibri"/>
                <a:ea typeface="Calibri"/>
                <a:cs typeface="Calibri"/>
                <a:sym typeface="Calibri"/>
              </a:rPr>
              <a:t>Retail – Ejemplo importancia EDA</a:t>
            </a:r>
            <a:endParaRPr/>
          </a:p>
        </p:txBody>
      </p:sp>
      <p:sp>
        <p:nvSpPr>
          <p:cNvPr id="354" name="Google Shape;354;p6"/>
          <p:cNvSpPr txBox="1"/>
          <p:nvPr>
            <p:ph idx="1" type="subTitle"/>
          </p:nvPr>
        </p:nvSpPr>
        <p:spPr>
          <a:xfrm>
            <a:off x="1483481" y="665722"/>
            <a:ext cx="9225035" cy="43059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1000"/>
              </a:spcBef>
              <a:spcAft>
                <a:spcPts val="0"/>
              </a:spcAft>
              <a:buClr>
                <a:srgbClr val="00B0F0"/>
              </a:buClr>
              <a:buSzPts val="2000"/>
              <a:buFont typeface="Arial"/>
              <a:buChar char="•"/>
            </a:pPr>
            <a:r>
              <a:rPr lang="en-US" sz="2400"/>
              <a:t>Retailer con +700 productos: ¿Es posible generar un modelo de predicción de demanda?</a:t>
            </a:r>
            <a:endParaRPr/>
          </a:p>
        </p:txBody>
      </p:sp>
      <p:sp>
        <p:nvSpPr>
          <p:cNvPr id="355" name="Google Shape;355;p6"/>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aa27c76dc1_0_20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361" name="Google Shape;361;gaa27c76dc1_0_205"/>
          <p:cNvGrpSpPr/>
          <p:nvPr/>
        </p:nvGrpSpPr>
        <p:grpSpPr>
          <a:xfrm>
            <a:off x="1588172" y="604562"/>
            <a:ext cx="10299028" cy="5803740"/>
            <a:chOff x="1618400" y="894950"/>
            <a:chExt cx="10113450" cy="5619150"/>
          </a:xfrm>
        </p:grpSpPr>
        <p:pic>
          <p:nvPicPr>
            <p:cNvPr id="362" name="Google Shape;362;gaa27c76dc1_0_205"/>
            <p:cNvPicPr preferRelativeResize="0"/>
            <p:nvPr/>
          </p:nvPicPr>
          <p:blipFill rotWithShape="1">
            <a:blip r:embed="rId3">
              <a:alphaModFix/>
            </a:blip>
            <a:srcRect b="0" l="0" r="0" t="0"/>
            <a:stretch/>
          </p:blipFill>
          <p:spPr>
            <a:xfrm>
              <a:off x="1649450" y="894950"/>
              <a:ext cx="10082400" cy="5619150"/>
            </a:xfrm>
            <a:prstGeom prst="rect">
              <a:avLst/>
            </a:prstGeom>
            <a:noFill/>
            <a:ln>
              <a:noFill/>
            </a:ln>
          </p:spPr>
        </p:pic>
        <p:sp>
          <p:nvSpPr>
            <p:cNvPr id="363" name="Google Shape;363;gaa27c76dc1_0_205"/>
            <p:cNvSpPr/>
            <p:nvPr/>
          </p:nvSpPr>
          <p:spPr>
            <a:xfrm>
              <a:off x="1618400" y="950825"/>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aa27c76dc1_0_205"/>
            <p:cNvSpPr/>
            <p:nvPr/>
          </p:nvSpPr>
          <p:spPr>
            <a:xfrm>
              <a:off x="10823775" y="6099500"/>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gaa27c76dc1_0_205"/>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b90b78d93a_0_15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371" name="Google Shape;371;gb90b78d93a_0_154"/>
          <p:cNvGrpSpPr/>
          <p:nvPr/>
        </p:nvGrpSpPr>
        <p:grpSpPr>
          <a:xfrm>
            <a:off x="1530868" y="488460"/>
            <a:ext cx="10501869" cy="5866739"/>
            <a:chOff x="1780250" y="1020474"/>
            <a:chExt cx="9852051" cy="5503726"/>
          </a:xfrm>
        </p:grpSpPr>
        <p:pic>
          <p:nvPicPr>
            <p:cNvPr id="372" name="Google Shape;372;gb90b78d93a_0_154"/>
            <p:cNvPicPr preferRelativeResize="0"/>
            <p:nvPr/>
          </p:nvPicPr>
          <p:blipFill rotWithShape="1">
            <a:blip r:embed="rId3">
              <a:alphaModFix/>
            </a:blip>
            <a:srcRect b="0" l="0" r="0" t="0"/>
            <a:stretch/>
          </p:blipFill>
          <p:spPr>
            <a:xfrm>
              <a:off x="1871950" y="1020474"/>
              <a:ext cx="9760351" cy="5503726"/>
            </a:xfrm>
            <a:prstGeom prst="rect">
              <a:avLst/>
            </a:prstGeom>
            <a:noFill/>
            <a:ln>
              <a:noFill/>
            </a:ln>
          </p:spPr>
        </p:pic>
        <p:sp>
          <p:nvSpPr>
            <p:cNvPr id="373" name="Google Shape;373;gb90b78d93a_0_154"/>
            <p:cNvSpPr/>
            <p:nvPr/>
          </p:nvSpPr>
          <p:spPr>
            <a:xfrm>
              <a:off x="1780250" y="1020475"/>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b90b78d93a_0_154"/>
            <p:cNvSpPr/>
            <p:nvPr/>
          </p:nvSpPr>
          <p:spPr>
            <a:xfrm>
              <a:off x="10884450" y="6019150"/>
              <a:ext cx="384300" cy="4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gb90b78d93a_0_154"/>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b90b78d93a_0_17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pSp>
        <p:nvGrpSpPr>
          <p:cNvPr id="381" name="Google Shape;381;gb90b78d93a_0_170"/>
          <p:cNvGrpSpPr/>
          <p:nvPr/>
        </p:nvGrpSpPr>
        <p:grpSpPr>
          <a:xfrm>
            <a:off x="1419130" y="488460"/>
            <a:ext cx="10926120" cy="6198265"/>
            <a:chOff x="1547600" y="879998"/>
            <a:chExt cx="10235928" cy="5806727"/>
          </a:xfrm>
        </p:grpSpPr>
        <p:pic>
          <p:nvPicPr>
            <p:cNvPr id="382" name="Google Shape;382;gb90b78d93a_0_170"/>
            <p:cNvPicPr preferRelativeResize="0"/>
            <p:nvPr/>
          </p:nvPicPr>
          <p:blipFill rotWithShape="1">
            <a:blip r:embed="rId3">
              <a:alphaModFix/>
            </a:blip>
            <a:srcRect b="0" l="0" r="0" t="0"/>
            <a:stretch/>
          </p:blipFill>
          <p:spPr>
            <a:xfrm>
              <a:off x="1645352" y="879998"/>
              <a:ext cx="10138176" cy="5720299"/>
            </a:xfrm>
            <a:prstGeom prst="rect">
              <a:avLst/>
            </a:prstGeom>
            <a:noFill/>
            <a:ln>
              <a:noFill/>
            </a:ln>
          </p:spPr>
        </p:pic>
        <p:sp>
          <p:nvSpPr>
            <p:cNvPr id="383" name="Google Shape;383;gb90b78d93a_0_170"/>
            <p:cNvSpPr/>
            <p:nvPr/>
          </p:nvSpPr>
          <p:spPr>
            <a:xfrm>
              <a:off x="1547600" y="880000"/>
              <a:ext cx="343800" cy="39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b90b78d93a_0_170"/>
            <p:cNvSpPr/>
            <p:nvPr/>
          </p:nvSpPr>
          <p:spPr>
            <a:xfrm>
              <a:off x="10884475" y="6292225"/>
              <a:ext cx="343800" cy="39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gb90b78d93a_0_170"/>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b90b78d93a_0_1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91" name="Google Shape;391;gb90b78d93a_0_165"/>
          <p:cNvPicPr preferRelativeResize="0"/>
          <p:nvPr/>
        </p:nvPicPr>
        <p:blipFill rotWithShape="1">
          <a:blip r:embed="rId3">
            <a:alphaModFix/>
          </a:blip>
          <a:srcRect b="0" l="0" r="0" t="0"/>
          <a:stretch/>
        </p:blipFill>
        <p:spPr>
          <a:xfrm>
            <a:off x="1485737" y="778375"/>
            <a:ext cx="10487829" cy="5091016"/>
          </a:xfrm>
          <a:prstGeom prst="rect">
            <a:avLst/>
          </a:prstGeom>
          <a:noFill/>
          <a:ln>
            <a:noFill/>
          </a:ln>
        </p:spPr>
      </p:pic>
      <p:sp>
        <p:nvSpPr>
          <p:cNvPr id="392" name="Google Shape;392;gb90b78d93a_0_165"/>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b90b78d93a_0_1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98" name="Google Shape;398;gb90b78d93a_0_160"/>
          <p:cNvPicPr preferRelativeResize="0"/>
          <p:nvPr/>
        </p:nvPicPr>
        <p:blipFill rotWithShape="1">
          <a:blip r:embed="rId3">
            <a:alphaModFix/>
          </a:blip>
          <a:srcRect b="0" l="0" r="0" t="0"/>
          <a:stretch/>
        </p:blipFill>
        <p:spPr>
          <a:xfrm>
            <a:off x="1483440" y="866123"/>
            <a:ext cx="10576257" cy="5125754"/>
          </a:xfrm>
          <a:prstGeom prst="rect">
            <a:avLst/>
          </a:prstGeom>
          <a:noFill/>
          <a:ln>
            <a:noFill/>
          </a:ln>
        </p:spPr>
      </p:pic>
      <p:sp>
        <p:nvSpPr>
          <p:cNvPr id="399" name="Google Shape;399;gb90b78d93a_0_160"/>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b90b78d93a_0_19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05" name="Google Shape;405;gb90b78d93a_0_197"/>
          <p:cNvPicPr preferRelativeResize="0"/>
          <p:nvPr/>
        </p:nvPicPr>
        <p:blipFill rotWithShape="1">
          <a:blip r:embed="rId3">
            <a:alphaModFix/>
          </a:blip>
          <a:srcRect b="0" l="0" r="0" t="0"/>
          <a:stretch/>
        </p:blipFill>
        <p:spPr>
          <a:xfrm>
            <a:off x="2043900" y="627234"/>
            <a:ext cx="9633322" cy="5817116"/>
          </a:xfrm>
          <a:prstGeom prst="rect">
            <a:avLst/>
          </a:prstGeom>
          <a:noFill/>
          <a:ln>
            <a:noFill/>
          </a:ln>
        </p:spPr>
      </p:pic>
      <p:sp>
        <p:nvSpPr>
          <p:cNvPr id="406" name="Google Shape;406;gb90b78d93a_0_197"/>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b90b78d93a_0_19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12" name="Google Shape;412;gb90b78d93a_0_192"/>
          <p:cNvPicPr preferRelativeResize="0"/>
          <p:nvPr/>
        </p:nvPicPr>
        <p:blipFill rotWithShape="1">
          <a:blip r:embed="rId3">
            <a:alphaModFix/>
          </a:blip>
          <a:srcRect b="0" l="0" r="0" t="0"/>
          <a:stretch/>
        </p:blipFill>
        <p:spPr>
          <a:xfrm>
            <a:off x="6965227" y="1050375"/>
            <a:ext cx="4876975" cy="5059125"/>
          </a:xfrm>
          <a:prstGeom prst="rect">
            <a:avLst/>
          </a:prstGeom>
          <a:noFill/>
          <a:ln>
            <a:noFill/>
          </a:ln>
        </p:spPr>
      </p:pic>
      <p:pic>
        <p:nvPicPr>
          <p:cNvPr id="413" name="Google Shape;413;gb90b78d93a_0_192"/>
          <p:cNvPicPr preferRelativeResize="0"/>
          <p:nvPr/>
        </p:nvPicPr>
        <p:blipFill rotWithShape="1">
          <a:blip r:embed="rId4">
            <a:alphaModFix/>
          </a:blip>
          <a:srcRect b="0" l="0" r="0" t="0"/>
          <a:stretch/>
        </p:blipFill>
        <p:spPr>
          <a:xfrm>
            <a:off x="304800" y="1350237"/>
            <a:ext cx="6431827" cy="3279558"/>
          </a:xfrm>
          <a:prstGeom prst="rect">
            <a:avLst/>
          </a:prstGeom>
          <a:noFill/>
          <a:ln>
            <a:noFill/>
          </a:ln>
        </p:spPr>
      </p:pic>
      <p:pic>
        <p:nvPicPr>
          <p:cNvPr id="414" name="Google Shape;414;gb90b78d93a_0_192"/>
          <p:cNvPicPr preferRelativeResize="0"/>
          <p:nvPr/>
        </p:nvPicPr>
        <p:blipFill rotWithShape="1">
          <a:blip r:embed="rId5">
            <a:alphaModFix/>
          </a:blip>
          <a:srcRect b="0" l="0" r="0" t="0"/>
          <a:stretch/>
        </p:blipFill>
        <p:spPr>
          <a:xfrm>
            <a:off x="117350" y="4703500"/>
            <a:ext cx="8429925" cy="1891525"/>
          </a:xfrm>
          <a:prstGeom prst="rect">
            <a:avLst/>
          </a:prstGeom>
          <a:noFill/>
          <a:ln>
            <a:noFill/>
          </a:ln>
        </p:spPr>
      </p:pic>
      <p:sp>
        <p:nvSpPr>
          <p:cNvPr id="415" name="Google Shape;415;gb90b78d93a_0_192"/>
          <p:cNvSpPr txBox="1"/>
          <p:nvPr/>
        </p:nvSpPr>
        <p:spPr>
          <a:xfrm>
            <a:off x="1878700" y="909225"/>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Resultados Sobrevida</a:t>
            </a:r>
            <a:endParaRPr b="1" i="0" sz="2000" u="none" cap="none" strike="noStrike">
              <a:solidFill>
                <a:schemeClr val="dk1"/>
              </a:solidFill>
              <a:latin typeface="Calibri"/>
              <a:ea typeface="Calibri"/>
              <a:cs typeface="Calibri"/>
              <a:sym typeface="Calibri"/>
            </a:endParaRPr>
          </a:p>
        </p:txBody>
      </p:sp>
      <p:sp>
        <p:nvSpPr>
          <p:cNvPr id="416" name="Google Shape;416;gb90b78d93a_0_192"/>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b96fd7a238_0_2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23" name="Google Shape;423;gb96fd7a238_0_25"/>
          <p:cNvPicPr preferRelativeResize="0"/>
          <p:nvPr/>
        </p:nvPicPr>
        <p:blipFill rotWithShape="1">
          <a:blip r:embed="rId3">
            <a:alphaModFix/>
          </a:blip>
          <a:srcRect b="0" l="0" r="0" t="0"/>
          <a:stretch/>
        </p:blipFill>
        <p:spPr>
          <a:xfrm>
            <a:off x="1822650" y="138050"/>
            <a:ext cx="10175200" cy="5723550"/>
          </a:xfrm>
          <a:prstGeom prst="rect">
            <a:avLst/>
          </a:prstGeom>
          <a:noFill/>
          <a:ln>
            <a:noFill/>
          </a:ln>
        </p:spPr>
      </p:pic>
      <p:sp>
        <p:nvSpPr>
          <p:cNvPr id="424" name="Google Shape;424;gb96fd7a238_0_25"/>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aa27c76dc1_0_82"/>
          <p:cNvSpPr txBox="1"/>
          <p:nvPr>
            <p:ph idx="1" type="subTitle"/>
          </p:nvPr>
        </p:nvSpPr>
        <p:spPr>
          <a:xfrm>
            <a:off x="6374125" y="756274"/>
            <a:ext cx="5303400" cy="5175989"/>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Clr>
                <a:srgbClr val="3F3F3F"/>
              </a:buClr>
              <a:buSzPts val="2000"/>
              <a:buFont typeface="Arial"/>
              <a:buNone/>
            </a:pPr>
            <a:r>
              <a:rPr lang="en-US" sz="1600">
                <a:solidFill>
                  <a:srgbClr val="595959"/>
                </a:solidFill>
              </a:rPr>
              <a:t>Dentro del ML encontramos 2 enfoques principales, el </a:t>
            </a:r>
            <a:r>
              <a:rPr b="1" lang="en-US" sz="1600">
                <a:solidFill>
                  <a:srgbClr val="595959"/>
                </a:solidFill>
              </a:rPr>
              <a:t>aprendizaje supervisado</a:t>
            </a:r>
            <a:r>
              <a:rPr lang="en-US" sz="1600">
                <a:solidFill>
                  <a:srgbClr val="595959"/>
                </a:solidFill>
              </a:rPr>
              <a:t> y </a:t>
            </a:r>
            <a:r>
              <a:rPr b="1" lang="en-US" sz="1600">
                <a:solidFill>
                  <a:srgbClr val="595959"/>
                </a:solidFill>
              </a:rPr>
              <a:t>el aprendizaje no supervisado. </a:t>
            </a:r>
            <a:endParaRPr b="1" sz="1600">
              <a:solidFill>
                <a:srgbClr val="595959"/>
              </a:solidFill>
            </a:endParaRPr>
          </a:p>
          <a:p>
            <a:pPr indent="-150813" lvl="0" marL="271463" marR="0" rtl="0" algn="just">
              <a:lnSpc>
                <a:spcPct val="90000"/>
              </a:lnSpc>
              <a:spcBef>
                <a:spcPts val="1000"/>
              </a:spcBef>
              <a:spcAft>
                <a:spcPts val="0"/>
              </a:spcAft>
              <a:buClr>
                <a:srgbClr val="00B0F0"/>
              </a:buClr>
              <a:buSzPts val="1600"/>
              <a:buChar char="●"/>
            </a:pPr>
            <a:r>
              <a:rPr lang="en-US" sz="1600">
                <a:solidFill>
                  <a:srgbClr val="595959"/>
                </a:solidFill>
              </a:rPr>
              <a:t>El</a:t>
            </a:r>
            <a:r>
              <a:rPr b="1" lang="en-US" sz="1600">
                <a:solidFill>
                  <a:srgbClr val="595959"/>
                </a:solidFill>
              </a:rPr>
              <a:t> aprendizaje supervisado</a:t>
            </a:r>
            <a:r>
              <a:rPr lang="en-US" sz="1600">
                <a:solidFill>
                  <a:srgbClr val="595959"/>
                </a:solidFill>
              </a:rPr>
              <a:t> consiste en predecir los valores de un conjunto de datos de salida, a partir de un conjunto de datos de entrada. Se le llama supervisado porque conforme el modelo predice las salidas para datos de prueba, se calcula el error entre lo que predijo el algoritmo y el valor real. El objetivo es minimizar el error, ajustando la función de densidad de probabilidad que relaciona las entradas con las salidas.</a:t>
            </a:r>
            <a:endParaRPr/>
          </a:p>
          <a:p>
            <a:pPr indent="0" lvl="0" marL="120650" marR="0" rtl="0" algn="just">
              <a:lnSpc>
                <a:spcPct val="90000"/>
              </a:lnSpc>
              <a:spcBef>
                <a:spcPts val="1000"/>
              </a:spcBef>
              <a:spcAft>
                <a:spcPts val="0"/>
              </a:spcAft>
              <a:buClr>
                <a:srgbClr val="00B0F0"/>
              </a:buClr>
              <a:buSzPts val="1600"/>
              <a:buNone/>
            </a:pPr>
            <a:r>
              <a:t/>
            </a:r>
            <a:endParaRPr sz="1600">
              <a:solidFill>
                <a:srgbClr val="595959"/>
              </a:solidFill>
            </a:endParaRPr>
          </a:p>
          <a:p>
            <a:pPr indent="-150813" lvl="0" marL="271463" marR="0" rtl="0" algn="just">
              <a:lnSpc>
                <a:spcPct val="90000"/>
              </a:lnSpc>
              <a:spcBef>
                <a:spcPts val="1000"/>
              </a:spcBef>
              <a:spcAft>
                <a:spcPts val="0"/>
              </a:spcAft>
              <a:buClr>
                <a:srgbClr val="00B0F0"/>
              </a:buClr>
              <a:buSzPts val="1600"/>
              <a:buChar char="●"/>
            </a:pPr>
            <a:r>
              <a:rPr lang="en-US" sz="1600">
                <a:solidFill>
                  <a:srgbClr val="595959"/>
                </a:solidFill>
              </a:rPr>
              <a:t>En el </a:t>
            </a:r>
            <a:r>
              <a:rPr b="1" lang="en-US" sz="1600">
                <a:solidFill>
                  <a:srgbClr val="595959"/>
                </a:solidFill>
              </a:rPr>
              <a:t>aprendizaje no supervisado</a:t>
            </a:r>
            <a:r>
              <a:rPr lang="en-US" sz="1600">
                <a:solidFill>
                  <a:srgbClr val="595959"/>
                </a:solidFill>
              </a:rPr>
              <a:t>, solo se tienen conjuntos de datos de entrada, sin conocer su relación con variables de salida, por lo que no tiene como verificar fácilmente si el desempeño del modelo es el adecuado. En esta categoría, los modelos de ML realizan principalmente agrupaciones o clasificaciones de los datos, según las variables de entrada y su diferenciación. Son modelos con métricas no muy precisas y que en ocasiones dependen de ciertas heurísticas para validar sus resultados.</a:t>
            </a:r>
            <a:endParaRPr sz="1600">
              <a:solidFill>
                <a:srgbClr val="595959"/>
              </a:solidFill>
            </a:endParaRPr>
          </a:p>
        </p:txBody>
      </p:sp>
      <p:sp>
        <p:nvSpPr>
          <p:cNvPr id="115" name="Google Shape;115;gaa27c76dc1_0_8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16" name="Google Shape;116;gaa27c76dc1_0_82"/>
          <p:cNvSpPr txBox="1"/>
          <p:nvPr>
            <p:ph type="ctrTitle"/>
          </p:nvPr>
        </p:nvSpPr>
        <p:spPr>
          <a:xfrm>
            <a:off x="1538025" y="135032"/>
            <a:ext cx="9225000" cy="525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Machine Learning</a:t>
            </a:r>
            <a:endParaRPr u="sng"/>
          </a:p>
        </p:txBody>
      </p:sp>
      <p:pic>
        <p:nvPicPr>
          <p:cNvPr id="117" name="Google Shape;117;gaa27c76dc1_0_82"/>
          <p:cNvPicPr preferRelativeResize="0"/>
          <p:nvPr/>
        </p:nvPicPr>
        <p:blipFill rotWithShape="1">
          <a:blip r:embed="rId3">
            <a:alphaModFix/>
          </a:blip>
          <a:srcRect b="0" l="0" r="0" t="0"/>
          <a:stretch/>
        </p:blipFill>
        <p:spPr>
          <a:xfrm>
            <a:off x="114624" y="1369895"/>
            <a:ext cx="6259501" cy="423385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18" name="Google Shape;118;gaa27c76dc1_0_82"/>
          <p:cNvSpPr txBox="1"/>
          <p:nvPr/>
        </p:nvSpPr>
        <p:spPr>
          <a:xfrm>
            <a:off x="114625" y="5775925"/>
            <a:ext cx="6700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595959"/>
                </a:solidFill>
                <a:latin typeface="Calibri"/>
                <a:ea typeface="Calibri"/>
                <a:cs typeface="Calibri"/>
                <a:sym typeface="Calibri"/>
              </a:rPr>
              <a:t>*</a:t>
            </a:r>
            <a:r>
              <a:rPr lang="en-US" sz="1000">
                <a:solidFill>
                  <a:srgbClr val="595959"/>
                </a:solidFill>
                <a:latin typeface="Calibri"/>
                <a:ea typeface="Calibri"/>
                <a:cs typeface="Calibri"/>
                <a:sym typeface="Calibri"/>
              </a:rPr>
              <a:t>El</a:t>
            </a:r>
            <a:r>
              <a:rPr b="1" lang="en-US" sz="1000">
                <a:solidFill>
                  <a:srgbClr val="595959"/>
                </a:solidFill>
                <a:latin typeface="Calibri"/>
                <a:ea typeface="Calibri"/>
                <a:cs typeface="Calibri"/>
                <a:sym typeface="Calibri"/>
              </a:rPr>
              <a:t> aprendizaje por refuerzo </a:t>
            </a:r>
            <a:r>
              <a:rPr lang="en-US" sz="1000">
                <a:solidFill>
                  <a:srgbClr val="595959"/>
                </a:solidFill>
                <a:latin typeface="Calibri"/>
                <a:ea typeface="Calibri"/>
                <a:cs typeface="Calibri"/>
                <a:sym typeface="Calibri"/>
              </a:rPr>
              <a:t>es una categoría de algoritmos de aprendizaje automático en la cual un agente interactúa con un entorno y aprende a tomar decisiones para maximizar una recompensa acumulada a lo largo del tiempo. El agente toma una serie de acciones en el entorno y, en función de esas acciones, el entorno responde con una recompensa o una penalización. El objetivo del agente es aprender una política óptima que determine qué acción tomar en cada estado para maximizar la recompensa total a lo largo de una secuencia de acciones.</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b96fd7a238_0_3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31" name="Google Shape;431;gb96fd7a238_0_33"/>
          <p:cNvPicPr preferRelativeResize="0"/>
          <p:nvPr/>
        </p:nvPicPr>
        <p:blipFill rotWithShape="1">
          <a:blip r:embed="rId3">
            <a:alphaModFix/>
          </a:blip>
          <a:srcRect b="0" l="0" r="0" t="0"/>
          <a:stretch/>
        </p:blipFill>
        <p:spPr>
          <a:xfrm>
            <a:off x="967299" y="386025"/>
            <a:ext cx="10653306" cy="5788064"/>
          </a:xfrm>
          <a:prstGeom prst="rect">
            <a:avLst/>
          </a:prstGeom>
          <a:noFill/>
          <a:ln>
            <a:noFill/>
          </a:ln>
        </p:spPr>
      </p:pic>
      <p:sp>
        <p:nvSpPr>
          <p:cNvPr id="432" name="Google Shape;432;gb96fd7a238_0_33"/>
          <p:cNvSpPr txBox="1"/>
          <p:nvPr/>
        </p:nvSpPr>
        <p:spPr>
          <a:xfrm>
            <a:off x="1057982" y="-34760"/>
            <a:ext cx="376947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Aplicaciones Reales</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9"/>
          <p:cNvPicPr preferRelativeResize="0"/>
          <p:nvPr/>
        </p:nvPicPr>
        <p:blipFill rotWithShape="1">
          <a:blip r:embed="rId3">
            <a:alphaModFix/>
          </a:blip>
          <a:srcRect b="0" l="0" r="0" t="0"/>
          <a:stretch/>
        </p:blipFill>
        <p:spPr>
          <a:xfrm>
            <a:off x="8826500" y="4370764"/>
            <a:ext cx="2384552" cy="874336"/>
          </a:xfrm>
          <a:prstGeom prst="rect">
            <a:avLst/>
          </a:prstGeom>
          <a:noFill/>
          <a:ln>
            <a:noFill/>
          </a:ln>
        </p:spPr>
      </p:pic>
      <p:sp>
        <p:nvSpPr>
          <p:cNvPr id="438" name="Google Shape;438;p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
          <p:cNvSpPr txBox="1"/>
          <p:nvPr>
            <p:ph type="ctrTitle"/>
          </p:nvPr>
        </p:nvSpPr>
        <p:spPr>
          <a:xfrm>
            <a:off x="1621166" y="118075"/>
            <a:ext cx="9225035" cy="113112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800"/>
              <a:buNone/>
            </a:pPr>
            <a:r>
              <a:rPr lang="en-US" u="sng"/>
              <a:t>Modelos Supervisados</a:t>
            </a:r>
            <a:endParaRPr/>
          </a:p>
        </p:txBody>
      </p:sp>
      <p:sp>
        <p:nvSpPr>
          <p:cNvPr id="124" name="Google Shape;124;p2"/>
          <p:cNvSpPr txBox="1"/>
          <p:nvPr>
            <p:ph idx="1" type="subTitle"/>
          </p:nvPr>
        </p:nvSpPr>
        <p:spPr>
          <a:xfrm>
            <a:off x="4493175" y="762038"/>
            <a:ext cx="7170259" cy="4305925"/>
          </a:xfrm>
          <a:prstGeom prst="rect">
            <a:avLst/>
          </a:prstGeom>
          <a:noFill/>
          <a:ln>
            <a:noFill/>
          </a:ln>
        </p:spPr>
        <p:txBody>
          <a:bodyPr anchorCtr="0" anchor="t" bIns="45700" lIns="91425" spcFirstLastPara="1" rIns="91425" wrap="square" tIns="45700">
            <a:normAutofit/>
          </a:bodyPr>
          <a:lstStyle/>
          <a:p>
            <a:pPr indent="-342900" lvl="0" marL="355503" rtl="0" algn="l">
              <a:lnSpc>
                <a:spcPct val="90000"/>
              </a:lnSpc>
              <a:spcBef>
                <a:spcPts val="1000"/>
              </a:spcBef>
              <a:spcAft>
                <a:spcPts val="0"/>
              </a:spcAft>
              <a:buClr>
                <a:srgbClr val="00B0F0"/>
              </a:buClr>
              <a:buSzPts val="2400"/>
              <a:buFont typeface="Arial"/>
              <a:buChar char="•"/>
            </a:pPr>
            <a:r>
              <a:rPr lang="en-US" sz="2400">
                <a:solidFill>
                  <a:srgbClr val="595959"/>
                </a:solidFill>
              </a:rPr>
              <a:t>Se requieren datos ya marcados con el objetivo (</a:t>
            </a:r>
            <a:r>
              <a:rPr b="1" lang="en-US" sz="2400">
                <a:solidFill>
                  <a:srgbClr val="595959"/>
                </a:solidFill>
              </a:rPr>
              <a:t>Ground Truth</a:t>
            </a:r>
            <a:r>
              <a:rPr lang="en-US" sz="2400">
                <a:solidFill>
                  <a:srgbClr val="595959"/>
                </a:solidFill>
              </a:rPr>
              <a:t>)</a:t>
            </a:r>
            <a:endParaRPr/>
          </a:p>
          <a:p>
            <a:pPr indent="-190500" lvl="0" marL="355503" rtl="0" algn="l">
              <a:lnSpc>
                <a:spcPct val="90000"/>
              </a:lnSpc>
              <a:spcBef>
                <a:spcPts val="1000"/>
              </a:spcBef>
              <a:spcAft>
                <a:spcPts val="0"/>
              </a:spcAft>
              <a:buClr>
                <a:srgbClr val="00B0F0"/>
              </a:buClr>
              <a:buSzPts val="2400"/>
              <a:buFont typeface="Arial"/>
              <a:buNone/>
            </a:pPr>
            <a:r>
              <a:t/>
            </a:r>
            <a:endParaRPr sz="2400">
              <a:solidFill>
                <a:srgbClr val="595959"/>
              </a:solidFill>
            </a:endParaRPr>
          </a:p>
          <a:p>
            <a:pPr indent="-342900" lvl="0" marL="355503" rtl="0" algn="l">
              <a:lnSpc>
                <a:spcPct val="90000"/>
              </a:lnSpc>
              <a:spcBef>
                <a:spcPts val="0"/>
              </a:spcBef>
              <a:spcAft>
                <a:spcPts val="0"/>
              </a:spcAft>
              <a:buClr>
                <a:srgbClr val="00B0F0"/>
              </a:buClr>
              <a:buSzPts val="2400"/>
              <a:buFont typeface="Arial"/>
              <a:buChar char="•"/>
            </a:pPr>
            <a:r>
              <a:rPr lang="en-US" sz="2400">
                <a:solidFill>
                  <a:srgbClr val="595959"/>
                </a:solidFill>
              </a:rPr>
              <a:t>Se considera un loop de </a:t>
            </a:r>
            <a:r>
              <a:rPr b="1" lang="en-US" sz="2400">
                <a:solidFill>
                  <a:srgbClr val="595959"/>
                </a:solidFill>
              </a:rPr>
              <a:t>feedback</a:t>
            </a:r>
            <a:r>
              <a:rPr lang="en-US" sz="2400">
                <a:solidFill>
                  <a:srgbClr val="595959"/>
                </a:solidFill>
              </a:rPr>
              <a:t> sobre el set de entrenamiento y un proceso para ajustar el modelo</a:t>
            </a:r>
            <a:endParaRPr/>
          </a:p>
          <a:p>
            <a:pPr indent="-190500" lvl="0" marL="355503" rtl="0" algn="l">
              <a:lnSpc>
                <a:spcPct val="90000"/>
              </a:lnSpc>
              <a:spcBef>
                <a:spcPts val="0"/>
              </a:spcBef>
              <a:spcAft>
                <a:spcPts val="0"/>
              </a:spcAft>
              <a:buClr>
                <a:srgbClr val="00B0F0"/>
              </a:buClr>
              <a:buSzPts val="2400"/>
              <a:buFont typeface="Arial"/>
              <a:buNone/>
            </a:pPr>
            <a:r>
              <a:t/>
            </a:r>
            <a:endParaRPr sz="2400">
              <a:solidFill>
                <a:srgbClr val="595959"/>
              </a:solidFill>
            </a:endParaRPr>
          </a:p>
          <a:p>
            <a:pPr indent="-342900" lvl="0" marL="355503" rtl="0" algn="l">
              <a:lnSpc>
                <a:spcPct val="90000"/>
              </a:lnSpc>
              <a:spcBef>
                <a:spcPts val="0"/>
              </a:spcBef>
              <a:spcAft>
                <a:spcPts val="0"/>
              </a:spcAft>
              <a:buClr>
                <a:srgbClr val="00B0F0"/>
              </a:buClr>
              <a:buSzPts val="2400"/>
              <a:buFont typeface="Arial"/>
              <a:buChar char="•"/>
            </a:pPr>
            <a:r>
              <a:rPr lang="en-US" sz="2400">
                <a:solidFill>
                  <a:srgbClr val="595959"/>
                </a:solidFill>
              </a:rPr>
              <a:t>Los modelos intentan encontrar los parámetros que les permitirán performar de manera correcta en </a:t>
            </a:r>
            <a:r>
              <a:rPr b="1" lang="en-US" sz="2400">
                <a:solidFill>
                  <a:srgbClr val="595959"/>
                </a:solidFill>
              </a:rPr>
              <a:t>datos desconocidos</a:t>
            </a:r>
            <a:r>
              <a:rPr lang="en-US" sz="2400">
                <a:solidFill>
                  <a:srgbClr val="595959"/>
                </a:solidFill>
              </a:rPr>
              <a:t>.</a:t>
            </a:r>
            <a:endParaRPr/>
          </a:p>
          <a:p>
            <a:pPr indent="-190500" lvl="0" marL="355503" rtl="0" algn="l">
              <a:lnSpc>
                <a:spcPct val="90000"/>
              </a:lnSpc>
              <a:spcBef>
                <a:spcPts val="0"/>
              </a:spcBef>
              <a:spcAft>
                <a:spcPts val="0"/>
              </a:spcAft>
              <a:buClr>
                <a:srgbClr val="00B0F0"/>
              </a:buClr>
              <a:buSzPts val="2400"/>
              <a:buFont typeface="Arial"/>
              <a:buNone/>
            </a:pPr>
            <a:r>
              <a:t/>
            </a:r>
            <a:endParaRPr sz="2400">
              <a:solidFill>
                <a:srgbClr val="595959"/>
              </a:solidFill>
            </a:endParaRPr>
          </a:p>
          <a:p>
            <a:pPr indent="-342900" lvl="0" marL="355503" rtl="0" algn="l">
              <a:lnSpc>
                <a:spcPct val="90000"/>
              </a:lnSpc>
              <a:spcBef>
                <a:spcPts val="0"/>
              </a:spcBef>
              <a:spcAft>
                <a:spcPts val="0"/>
              </a:spcAft>
              <a:buClr>
                <a:srgbClr val="00B0F0"/>
              </a:buClr>
              <a:buSzPts val="2400"/>
              <a:buFont typeface="Arial"/>
              <a:buChar char="•"/>
            </a:pPr>
            <a:r>
              <a:rPr lang="en-US" sz="2400">
                <a:solidFill>
                  <a:srgbClr val="595959"/>
                </a:solidFill>
              </a:rPr>
              <a:t>Clasificación y Regresion</a:t>
            </a:r>
            <a:endParaRPr sz="2400">
              <a:solidFill>
                <a:srgbClr val="595959"/>
              </a:solidFill>
            </a:endParaRPr>
          </a:p>
          <a:p>
            <a:pPr indent="0" lvl="0" marL="0" marR="0" rtl="0" algn="l">
              <a:lnSpc>
                <a:spcPct val="90000"/>
              </a:lnSpc>
              <a:spcBef>
                <a:spcPts val="1000"/>
              </a:spcBef>
              <a:spcAft>
                <a:spcPts val="0"/>
              </a:spcAft>
              <a:buClr>
                <a:srgbClr val="3F3F3F"/>
              </a:buClr>
              <a:buSzPts val="2000"/>
              <a:buFont typeface="Arial"/>
              <a:buNone/>
            </a:pPr>
            <a:r>
              <a:t/>
            </a:r>
            <a:endParaRPr sz="2400">
              <a:solidFill>
                <a:schemeClr val="dk1"/>
              </a:solidFill>
            </a:endParaRPr>
          </a:p>
        </p:txBody>
      </p:sp>
      <p:pic>
        <p:nvPicPr>
          <p:cNvPr id="125" name="Google Shape;125;p2"/>
          <p:cNvPicPr preferRelativeResize="0"/>
          <p:nvPr/>
        </p:nvPicPr>
        <p:blipFill rotWithShape="1">
          <a:blip r:embed="rId3">
            <a:alphaModFix/>
          </a:blip>
          <a:srcRect b="0" l="0" r="0" t="0"/>
          <a:stretch/>
        </p:blipFill>
        <p:spPr>
          <a:xfrm>
            <a:off x="5187780" y="4824606"/>
            <a:ext cx="6824517" cy="2006408"/>
          </a:xfrm>
          <a:prstGeom prst="rect">
            <a:avLst/>
          </a:prstGeom>
          <a:noFill/>
          <a:ln>
            <a:noFill/>
          </a:ln>
        </p:spPr>
      </p:pic>
      <p:pic>
        <p:nvPicPr>
          <p:cNvPr id="126" name="Google Shape;126;p2"/>
          <p:cNvPicPr preferRelativeResize="0"/>
          <p:nvPr/>
        </p:nvPicPr>
        <p:blipFill rotWithShape="1">
          <a:blip r:embed="rId4">
            <a:alphaModFix/>
          </a:blip>
          <a:srcRect b="0" l="16136" r="21511" t="0"/>
          <a:stretch/>
        </p:blipFill>
        <p:spPr>
          <a:xfrm>
            <a:off x="179703" y="1146073"/>
            <a:ext cx="4313472" cy="45658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
          <p:cNvSpPr txBox="1"/>
          <p:nvPr>
            <p:ph type="ctrTitle"/>
          </p:nvPr>
        </p:nvSpPr>
        <p:spPr>
          <a:xfrm>
            <a:off x="1621165" y="228162"/>
            <a:ext cx="9225035" cy="113112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800"/>
              <a:buNone/>
            </a:pPr>
            <a:r>
              <a:rPr lang="en-US" u="sng"/>
              <a:t>No Supervisados</a:t>
            </a:r>
            <a:endParaRPr/>
          </a:p>
        </p:txBody>
      </p:sp>
      <p:pic>
        <p:nvPicPr>
          <p:cNvPr id="132" name="Google Shape;132;p3"/>
          <p:cNvPicPr preferRelativeResize="0"/>
          <p:nvPr/>
        </p:nvPicPr>
        <p:blipFill rotWithShape="1">
          <a:blip r:embed="rId3">
            <a:alphaModFix/>
          </a:blip>
          <a:srcRect b="0" l="0" r="0" t="0"/>
          <a:stretch/>
        </p:blipFill>
        <p:spPr>
          <a:xfrm>
            <a:off x="643768" y="1212356"/>
            <a:ext cx="7866448" cy="4002051"/>
          </a:xfrm>
          <a:prstGeom prst="rect">
            <a:avLst/>
          </a:prstGeom>
          <a:noFill/>
          <a:ln>
            <a:noFill/>
          </a:ln>
        </p:spPr>
      </p:pic>
      <p:sp>
        <p:nvSpPr>
          <p:cNvPr id="133" name="Google Shape;133;p3"/>
          <p:cNvSpPr txBox="1"/>
          <p:nvPr/>
        </p:nvSpPr>
        <p:spPr>
          <a:xfrm>
            <a:off x="8133576" y="1012641"/>
            <a:ext cx="3877056" cy="5549184"/>
          </a:xfrm>
          <a:prstGeom prst="rect">
            <a:avLst/>
          </a:prstGeom>
          <a:noFill/>
          <a:ln>
            <a:noFill/>
          </a:ln>
        </p:spPr>
        <p:txBody>
          <a:bodyPr anchorCtr="0" anchor="t" bIns="45700" lIns="91425" spcFirstLastPara="1" rIns="91425" wrap="square" tIns="45700">
            <a:normAutofit/>
          </a:bodyPr>
          <a:lstStyle/>
          <a:p>
            <a:pPr indent="-342900" lvl="0" marL="355503" marR="0" rtl="0" algn="l">
              <a:lnSpc>
                <a:spcPct val="100000"/>
              </a:lnSpc>
              <a:spcBef>
                <a:spcPts val="0"/>
              </a:spcBef>
              <a:spcAft>
                <a:spcPts val="0"/>
              </a:spcAft>
              <a:buClr>
                <a:srgbClr val="00B0F0"/>
              </a:buClr>
              <a:buSzPts val="2400"/>
              <a:buFont typeface="Arial"/>
              <a:buChar char="•"/>
            </a:pPr>
            <a:r>
              <a:rPr b="1" i="0" lang="en-US" sz="2400" u="none" cap="none" strike="noStrike">
                <a:solidFill>
                  <a:srgbClr val="595959"/>
                </a:solidFill>
                <a:latin typeface="Arial"/>
                <a:ea typeface="Arial"/>
                <a:cs typeface="Arial"/>
                <a:sym typeface="Arial"/>
              </a:rPr>
              <a:t>No requieren </a:t>
            </a:r>
            <a:r>
              <a:rPr b="0" i="0" lang="en-US" sz="2400" u="none" cap="none" strike="noStrike">
                <a:solidFill>
                  <a:srgbClr val="595959"/>
                </a:solidFill>
                <a:latin typeface="Arial"/>
                <a:ea typeface="Arial"/>
                <a:cs typeface="Arial"/>
                <a:sym typeface="Arial"/>
              </a:rPr>
              <a:t>datos marcados con objetivo.</a:t>
            </a:r>
            <a:endParaRPr/>
          </a:p>
          <a:p>
            <a:pPr indent="-190500" lvl="0" marL="355503" marR="0" rtl="0" algn="l">
              <a:lnSpc>
                <a:spcPct val="100000"/>
              </a:lnSpc>
              <a:spcBef>
                <a:spcPts val="0"/>
              </a:spcBef>
              <a:spcAft>
                <a:spcPts val="0"/>
              </a:spcAft>
              <a:buClr>
                <a:srgbClr val="00B0F0"/>
              </a:buClr>
              <a:buSzPts val="2400"/>
              <a:buFont typeface="Arial"/>
              <a:buNone/>
            </a:pPr>
            <a:r>
              <a:t/>
            </a:r>
            <a:endParaRPr b="0" i="0" sz="2400" u="none" cap="none" strike="noStrike">
              <a:solidFill>
                <a:srgbClr val="595959"/>
              </a:solidFill>
              <a:latin typeface="Arial"/>
              <a:ea typeface="Arial"/>
              <a:cs typeface="Arial"/>
              <a:sym typeface="Arial"/>
            </a:endParaRPr>
          </a:p>
          <a:p>
            <a:pPr indent="-342900" lvl="0" marL="355503" marR="0" rtl="0" algn="l">
              <a:lnSpc>
                <a:spcPct val="100000"/>
              </a:lnSpc>
              <a:spcBef>
                <a:spcPts val="0"/>
              </a:spcBef>
              <a:spcAft>
                <a:spcPts val="0"/>
              </a:spcAft>
              <a:buClr>
                <a:srgbClr val="00B0F0"/>
              </a:buClr>
              <a:buSzPts val="2400"/>
              <a:buFont typeface="Arial"/>
              <a:buChar char="•"/>
            </a:pPr>
            <a:r>
              <a:rPr b="0" i="0" lang="en-US" sz="2400" u="none" cap="none" strike="noStrike">
                <a:solidFill>
                  <a:srgbClr val="595959"/>
                </a:solidFill>
                <a:latin typeface="Arial"/>
                <a:ea typeface="Arial"/>
                <a:cs typeface="Arial"/>
                <a:sym typeface="Arial"/>
              </a:rPr>
              <a:t>Se dice que “no hay respuestas correctas”.</a:t>
            </a:r>
            <a:endParaRPr/>
          </a:p>
          <a:p>
            <a:pPr indent="-190500" lvl="0" marL="355503" marR="0" rtl="0" algn="l">
              <a:lnSpc>
                <a:spcPct val="100000"/>
              </a:lnSpc>
              <a:spcBef>
                <a:spcPts val="0"/>
              </a:spcBef>
              <a:spcAft>
                <a:spcPts val="0"/>
              </a:spcAft>
              <a:buClr>
                <a:srgbClr val="00B0F0"/>
              </a:buClr>
              <a:buSzPts val="2400"/>
              <a:buFont typeface="Arial"/>
              <a:buNone/>
            </a:pPr>
            <a:r>
              <a:t/>
            </a:r>
            <a:endParaRPr b="0" i="0" sz="2400" u="none" cap="none" strike="noStrike">
              <a:solidFill>
                <a:srgbClr val="595959"/>
              </a:solidFill>
              <a:latin typeface="Arial"/>
              <a:ea typeface="Arial"/>
              <a:cs typeface="Arial"/>
              <a:sym typeface="Arial"/>
            </a:endParaRPr>
          </a:p>
          <a:p>
            <a:pPr indent="-342900" lvl="0" marL="355503" marR="0" rtl="0" algn="l">
              <a:lnSpc>
                <a:spcPct val="100000"/>
              </a:lnSpc>
              <a:spcBef>
                <a:spcPts val="0"/>
              </a:spcBef>
              <a:spcAft>
                <a:spcPts val="0"/>
              </a:spcAft>
              <a:buClr>
                <a:srgbClr val="00B0F0"/>
              </a:buClr>
              <a:buSzPts val="2400"/>
              <a:buFont typeface="Arial"/>
              <a:buChar char="•"/>
            </a:pPr>
            <a:r>
              <a:rPr b="0" i="0" lang="en-US" sz="2400" u="none" cap="none" strike="noStrike">
                <a:solidFill>
                  <a:srgbClr val="595959"/>
                </a:solidFill>
                <a:latin typeface="Arial"/>
                <a:ea typeface="Arial"/>
                <a:cs typeface="Arial"/>
                <a:sym typeface="Arial"/>
              </a:rPr>
              <a:t>En base a los datos se aprenden los patrones para </a:t>
            </a:r>
            <a:r>
              <a:rPr b="1" i="0" lang="en-US" sz="2400" u="none" cap="none" strike="noStrike">
                <a:solidFill>
                  <a:srgbClr val="595959"/>
                </a:solidFill>
                <a:latin typeface="Arial"/>
                <a:ea typeface="Arial"/>
                <a:cs typeface="Arial"/>
                <a:sym typeface="Arial"/>
              </a:rPr>
              <a:t>generar agrupaciones</a:t>
            </a:r>
            <a:r>
              <a:rPr b="0" i="0" lang="en-US" sz="2400" u="none" cap="none" strike="noStrike">
                <a:solidFill>
                  <a:srgbClr val="595959"/>
                </a:solidFill>
                <a:latin typeface="Arial"/>
                <a:ea typeface="Arial"/>
                <a:cs typeface="Arial"/>
                <a:sym typeface="Arial"/>
              </a:rPr>
              <a:t>.</a:t>
            </a:r>
            <a:endParaRPr/>
          </a:p>
          <a:p>
            <a:pPr indent="-190500" lvl="0" marL="355503" marR="0" rtl="0" algn="l">
              <a:lnSpc>
                <a:spcPct val="100000"/>
              </a:lnSpc>
              <a:spcBef>
                <a:spcPts val="0"/>
              </a:spcBef>
              <a:spcAft>
                <a:spcPts val="0"/>
              </a:spcAft>
              <a:buClr>
                <a:srgbClr val="00B0F0"/>
              </a:buClr>
              <a:buSzPts val="2400"/>
              <a:buFont typeface="Arial"/>
              <a:buNone/>
            </a:pPr>
            <a:r>
              <a:t/>
            </a:r>
            <a:endParaRPr b="0" i="0" sz="2400" u="none" cap="none" strike="noStrike">
              <a:solidFill>
                <a:srgbClr val="595959"/>
              </a:solidFill>
              <a:latin typeface="Arial"/>
              <a:ea typeface="Arial"/>
              <a:cs typeface="Arial"/>
              <a:sym typeface="Arial"/>
            </a:endParaRPr>
          </a:p>
          <a:p>
            <a:pPr indent="-342900" lvl="0" marL="355503" marR="0" rtl="0" algn="l">
              <a:lnSpc>
                <a:spcPct val="100000"/>
              </a:lnSpc>
              <a:spcBef>
                <a:spcPts val="0"/>
              </a:spcBef>
              <a:spcAft>
                <a:spcPts val="0"/>
              </a:spcAft>
              <a:buClr>
                <a:srgbClr val="00B0F0"/>
              </a:buClr>
              <a:buSzPts val="2400"/>
              <a:buFont typeface="Arial"/>
              <a:buChar char="•"/>
            </a:pPr>
            <a:r>
              <a:rPr b="0" i="0" lang="en-US" sz="2400" u="none" cap="none" strike="noStrike">
                <a:solidFill>
                  <a:srgbClr val="595959"/>
                </a:solidFill>
                <a:latin typeface="Arial"/>
                <a:ea typeface="Arial"/>
                <a:cs typeface="Arial"/>
                <a:sym typeface="Arial"/>
              </a:rPr>
              <a:t>Clustering, reducción de dimensiones y reglas de asociación.</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txBox="1"/>
          <p:nvPr>
            <p:ph type="ctrTitle"/>
          </p:nvPr>
        </p:nvSpPr>
        <p:spPr>
          <a:xfrm>
            <a:off x="3140127" y="160149"/>
            <a:ext cx="9225035" cy="113112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Calibri"/>
              <a:buNone/>
            </a:pPr>
            <a:r>
              <a:rPr lang="en-US" u="sng"/>
              <a:t>Algoritmos en Machine Learning</a:t>
            </a:r>
            <a:endParaRPr/>
          </a:p>
        </p:txBody>
      </p:sp>
      <p:pic>
        <p:nvPicPr>
          <p:cNvPr id="139" name="Google Shape;139;p4"/>
          <p:cNvPicPr preferRelativeResize="0"/>
          <p:nvPr/>
        </p:nvPicPr>
        <p:blipFill rotWithShape="1">
          <a:blip r:embed="rId3">
            <a:alphaModFix/>
          </a:blip>
          <a:srcRect b="0" l="0" r="0" t="0"/>
          <a:stretch/>
        </p:blipFill>
        <p:spPr>
          <a:xfrm>
            <a:off x="1133131" y="833481"/>
            <a:ext cx="8999145" cy="57498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b90b78d93a_0_1"/>
          <p:cNvSpPr txBox="1"/>
          <p:nvPr>
            <p:ph idx="1" type="subTitle"/>
          </p:nvPr>
        </p:nvSpPr>
        <p:spPr>
          <a:xfrm>
            <a:off x="1828800" y="1174516"/>
            <a:ext cx="9580150" cy="1476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solidFill>
                  <a:srgbClr val="595959"/>
                </a:solidFill>
              </a:rPr>
              <a:t>En términos básicos, el objetivo de la clusterización es encontrar diferentes grupos dentro de los elementos de los datos. Para ello, los algoritmos de agrupamiento encuentran la estructura en los datos de manera que los elementos del mismo clúster sean más similares entre sí que con los elementos de clústeres diferentes.</a:t>
            </a:r>
            <a:endParaRPr>
              <a:solidFill>
                <a:srgbClr val="595959"/>
              </a:solidFill>
            </a:endParaRPr>
          </a:p>
          <a:p>
            <a:pPr indent="0" lvl="0" marL="0" marR="0" rtl="0" algn="just">
              <a:lnSpc>
                <a:spcPct val="90000"/>
              </a:lnSpc>
              <a:spcBef>
                <a:spcPts val="1000"/>
              </a:spcBef>
              <a:spcAft>
                <a:spcPts val="0"/>
              </a:spcAft>
              <a:buSzPts val="2000"/>
              <a:buNone/>
            </a:pPr>
            <a:r>
              <a:t/>
            </a:r>
            <a:endParaRPr>
              <a:solidFill>
                <a:srgbClr val="595959"/>
              </a:solidFill>
            </a:endParaRPr>
          </a:p>
        </p:txBody>
      </p:sp>
      <p:sp>
        <p:nvSpPr>
          <p:cNvPr id="145" name="Google Shape;145;gb90b78d93a_0_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6" name="Google Shape;146;gb90b78d93a_0_1"/>
          <p:cNvSpPr txBox="1"/>
          <p:nvPr>
            <p:ph type="ctrTitle"/>
          </p:nvPr>
        </p:nvSpPr>
        <p:spPr>
          <a:xfrm>
            <a:off x="2342145" y="240750"/>
            <a:ext cx="7507709" cy="525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Clustering</a:t>
            </a:r>
            <a:endParaRPr u="sng"/>
          </a:p>
        </p:txBody>
      </p:sp>
      <p:pic>
        <p:nvPicPr>
          <p:cNvPr id="147" name="Google Shape;147;gb90b78d93a_0_1"/>
          <p:cNvPicPr preferRelativeResize="0"/>
          <p:nvPr/>
        </p:nvPicPr>
        <p:blipFill rotWithShape="1">
          <a:blip r:embed="rId3">
            <a:alphaModFix/>
          </a:blip>
          <a:srcRect b="0" l="0" r="0" t="0"/>
          <a:stretch/>
        </p:blipFill>
        <p:spPr>
          <a:xfrm>
            <a:off x="2982825" y="3209425"/>
            <a:ext cx="7496175" cy="255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b90b78d93a_0_8"/>
          <p:cNvSpPr txBox="1"/>
          <p:nvPr>
            <p:ph idx="1" type="subTitle"/>
          </p:nvPr>
        </p:nvSpPr>
        <p:spPr>
          <a:xfrm>
            <a:off x="1934718" y="1083832"/>
            <a:ext cx="9474327" cy="14763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SzPts val="2000"/>
              <a:buNone/>
            </a:pPr>
            <a:r>
              <a:rPr lang="en-US">
                <a:solidFill>
                  <a:srgbClr val="3F3F3F"/>
                </a:solidFill>
              </a:rPr>
              <a:t>Estos algoritmos de aprendizaje no supervisado tienen una gama increíblemente amplia de aplicaciones y son muy útiles para resolver problemas del mundo real como la detección de anomalías, los sistemas de recomendación, la agrupación de documentos o la búsqueda de clientes con intereses comunes basados en sus compras.</a:t>
            </a:r>
            <a:endParaRPr>
              <a:solidFill>
                <a:srgbClr val="3F3F3F"/>
              </a:solidFill>
            </a:endParaRPr>
          </a:p>
          <a:p>
            <a:pPr indent="0" lvl="0" marL="0" marR="0" rtl="0" algn="just">
              <a:lnSpc>
                <a:spcPct val="90000"/>
              </a:lnSpc>
              <a:spcBef>
                <a:spcPts val="1000"/>
              </a:spcBef>
              <a:spcAft>
                <a:spcPts val="0"/>
              </a:spcAft>
              <a:buSzPts val="2000"/>
              <a:buNone/>
            </a:pPr>
            <a:r>
              <a:rPr lang="en-US">
                <a:solidFill>
                  <a:srgbClr val="3F3F3F"/>
                </a:solidFill>
              </a:rPr>
              <a:t>Algunos de los algoritmos de agrupación más comunes son:</a:t>
            </a:r>
            <a:endParaRPr>
              <a:solidFill>
                <a:srgbClr val="3F3F3F"/>
              </a:solidFill>
            </a:endParaRPr>
          </a:p>
          <a:p>
            <a:pPr indent="-342900" lvl="0" marL="444500" marR="0" rtl="0" algn="just">
              <a:lnSpc>
                <a:spcPct val="90000"/>
              </a:lnSpc>
              <a:spcBef>
                <a:spcPts val="1000"/>
              </a:spcBef>
              <a:spcAft>
                <a:spcPts val="0"/>
              </a:spcAft>
              <a:buClr>
                <a:srgbClr val="3F3F3F"/>
              </a:buClr>
              <a:buSzPts val="2000"/>
              <a:buFont typeface="Arial"/>
              <a:buChar char="•"/>
            </a:pPr>
            <a:r>
              <a:rPr b="1" lang="en-US">
                <a:solidFill>
                  <a:srgbClr val="3F3F3F"/>
                </a:solidFill>
              </a:rPr>
              <a:t>K-Means</a:t>
            </a:r>
            <a:endParaRPr b="1">
              <a:solidFill>
                <a:srgbClr val="3F3F3F"/>
              </a:solidFill>
            </a:endParaRPr>
          </a:p>
          <a:p>
            <a:pPr indent="-342900" lvl="0" marL="444500" marR="0" rtl="0" algn="just">
              <a:lnSpc>
                <a:spcPct val="90000"/>
              </a:lnSpc>
              <a:spcBef>
                <a:spcPts val="0"/>
              </a:spcBef>
              <a:spcAft>
                <a:spcPts val="0"/>
              </a:spcAft>
              <a:buClr>
                <a:srgbClr val="3F3F3F"/>
              </a:buClr>
              <a:buSzPts val="2000"/>
              <a:buFont typeface="Arial"/>
              <a:buChar char="•"/>
            </a:pPr>
            <a:r>
              <a:rPr b="1" lang="en-US">
                <a:solidFill>
                  <a:srgbClr val="3F3F3F"/>
                </a:solidFill>
              </a:rPr>
              <a:t>Clusterización Jerárquica</a:t>
            </a:r>
            <a:endParaRPr b="1">
              <a:solidFill>
                <a:srgbClr val="3F3F3F"/>
              </a:solidFill>
            </a:endParaRPr>
          </a:p>
          <a:p>
            <a:pPr indent="-342900" lvl="0" marL="444500" marR="0" rtl="0" algn="just">
              <a:lnSpc>
                <a:spcPct val="90000"/>
              </a:lnSpc>
              <a:spcBef>
                <a:spcPts val="0"/>
              </a:spcBef>
              <a:spcAft>
                <a:spcPts val="0"/>
              </a:spcAft>
              <a:buClr>
                <a:srgbClr val="3F3F3F"/>
              </a:buClr>
              <a:buSzPts val="2000"/>
              <a:buFont typeface="Arial"/>
              <a:buChar char="•"/>
            </a:pPr>
            <a:r>
              <a:rPr b="1" lang="en-US">
                <a:solidFill>
                  <a:srgbClr val="3F3F3F"/>
                </a:solidFill>
              </a:rPr>
              <a:t>Density Based Scan Clustering (DBSCAN)</a:t>
            </a:r>
            <a:endParaRPr b="1">
              <a:solidFill>
                <a:srgbClr val="3F3F3F"/>
              </a:solidFill>
            </a:endParaRPr>
          </a:p>
          <a:p>
            <a:pPr indent="-342900" lvl="0" marL="444500" marR="0" rtl="0" algn="just">
              <a:lnSpc>
                <a:spcPct val="90000"/>
              </a:lnSpc>
              <a:spcBef>
                <a:spcPts val="0"/>
              </a:spcBef>
              <a:spcAft>
                <a:spcPts val="0"/>
              </a:spcAft>
              <a:buClr>
                <a:srgbClr val="3F3F3F"/>
              </a:buClr>
              <a:buSzPts val="2000"/>
              <a:buFont typeface="Arial"/>
              <a:buChar char="•"/>
            </a:pPr>
            <a:r>
              <a:rPr b="1" lang="en-US">
                <a:solidFill>
                  <a:srgbClr val="3F3F3F"/>
                </a:solidFill>
              </a:rPr>
              <a:t>Modelo de Agrupamiento Gaussiano</a:t>
            </a:r>
            <a:endParaRPr b="1">
              <a:solidFill>
                <a:srgbClr val="3F3F3F"/>
              </a:solidFill>
            </a:endParaRPr>
          </a:p>
        </p:txBody>
      </p:sp>
      <p:sp>
        <p:nvSpPr>
          <p:cNvPr id="153" name="Google Shape;153;gb90b78d93a_0_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54" name="Google Shape;154;gb90b78d93a_0_8"/>
          <p:cNvSpPr txBox="1"/>
          <p:nvPr>
            <p:ph type="ctrTitle"/>
          </p:nvPr>
        </p:nvSpPr>
        <p:spPr>
          <a:xfrm>
            <a:off x="2452450" y="354106"/>
            <a:ext cx="7356568" cy="612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800"/>
              <a:buNone/>
            </a:pPr>
            <a:r>
              <a:rPr lang="en-US" u="sng"/>
              <a:t>Clustering</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2019-07-03T20:50:11Z</dcterms:created>
  <dc:creator>Javiera Ventura Coello</dc:creator>
</cp:coreProperties>
</file>